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6018" y="708101"/>
            <a:ext cx="9108440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1165" y="1403095"/>
            <a:ext cx="3564254" cy="4363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74104" y="1596644"/>
            <a:ext cx="5015865" cy="435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4733" y="370408"/>
            <a:ext cx="10422407" cy="1113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8599" y="1699641"/>
            <a:ext cx="4946015" cy="3131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610088" y="6442815"/>
            <a:ext cx="244728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62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image" Target="../media/image62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62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9" Type="http://schemas.openxmlformats.org/officeDocument/2006/relationships/image" Target="../media/image179.png"/><Relationship Id="rId21" Type="http://schemas.openxmlformats.org/officeDocument/2006/relationships/image" Target="../media/image161.png"/><Relationship Id="rId34" Type="http://schemas.openxmlformats.org/officeDocument/2006/relationships/image" Target="../media/image174.png"/><Relationship Id="rId42" Type="http://schemas.openxmlformats.org/officeDocument/2006/relationships/image" Target="../media/image182.png"/><Relationship Id="rId47" Type="http://schemas.openxmlformats.org/officeDocument/2006/relationships/image" Target="../media/image187.png"/><Relationship Id="rId50" Type="http://schemas.openxmlformats.org/officeDocument/2006/relationships/image" Target="../media/image190.png"/><Relationship Id="rId7" Type="http://schemas.openxmlformats.org/officeDocument/2006/relationships/image" Target="../media/image147.png"/><Relationship Id="rId2" Type="http://schemas.openxmlformats.org/officeDocument/2006/relationships/image" Target="../media/image62.png"/><Relationship Id="rId16" Type="http://schemas.openxmlformats.org/officeDocument/2006/relationships/image" Target="../media/image156.png"/><Relationship Id="rId29" Type="http://schemas.openxmlformats.org/officeDocument/2006/relationships/image" Target="../media/image169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32" Type="http://schemas.openxmlformats.org/officeDocument/2006/relationships/image" Target="../media/image172.png"/><Relationship Id="rId37" Type="http://schemas.openxmlformats.org/officeDocument/2006/relationships/image" Target="../media/image177.png"/><Relationship Id="rId40" Type="http://schemas.openxmlformats.org/officeDocument/2006/relationships/image" Target="../media/image180.png"/><Relationship Id="rId45" Type="http://schemas.openxmlformats.org/officeDocument/2006/relationships/image" Target="../media/image185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36" Type="http://schemas.openxmlformats.org/officeDocument/2006/relationships/image" Target="../media/image176.png"/><Relationship Id="rId49" Type="http://schemas.openxmlformats.org/officeDocument/2006/relationships/image" Target="../media/image189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31" Type="http://schemas.openxmlformats.org/officeDocument/2006/relationships/image" Target="../media/image171.png"/><Relationship Id="rId44" Type="http://schemas.openxmlformats.org/officeDocument/2006/relationships/image" Target="../media/image184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Relationship Id="rId30" Type="http://schemas.openxmlformats.org/officeDocument/2006/relationships/image" Target="../media/image170.png"/><Relationship Id="rId35" Type="http://schemas.openxmlformats.org/officeDocument/2006/relationships/image" Target="../media/image175.png"/><Relationship Id="rId43" Type="http://schemas.openxmlformats.org/officeDocument/2006/relationships/image" Target="../media/image183.png"/><Relationship Id="rId48" Type="http://schemas.openxmlformats.org/officeDocument/2006/relationships/image" Target="../media/image188.png"/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33" Type="http://schemas.openxmlformats.org/officeDocument/2006/relationships/image" Target="../media/image173.png"/><Relationship Id="rId38" Type="http://schemas.openxmlformats.org/officeDocument/2006/relationships/image" Target="../media/image178.png"/><Relationship Id="rId46" Type="http://schemas.openxmlformats.org/officeDocument/2006/relationships/image" Target="../media/image186.png"/><Relationship Id="rId20" Type="http://schemas.openxmlformats.org/officeDocument/2006/relationships/image" Target="../media/image160.png"/><Relationship Id="rId41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" Type="http://schemas.openxmlformats.org/officeDocument/2006/relationships/image" Target="../media/image203.png"/><Relationship Id="rId21" Type="http://schemas.openxmlformats.org/officeDocument/2006/relationships/image" Target="../media/image22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2" Type="http://schemas.openxmlformats.org/officeDocument/2006/relationships/image" Target="../media/image62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29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Relationship Id="rId30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\\localhost\D:\2.TRAINITY%20MATERIALS\Trainity%20project-6\Analysis\Application%20Data-FINAL.xlsx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jpg"/><Relationship Id="rId5" Type="http://schemas.openxmlformats.org/officeDocument/2006/relationships/image" Target="../media/image232.jpg"/><Relationship Id="rId4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L2HHUOEOFtU-4KwqyxX1sJeUOhtfQ_Y/edit?usp=sharing&amp;ouid=101218975538808492645&amp;rtpof=true&amp;sd=tru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50" dirty="0"/>
              <a:t>BANK</a:t>
            </a:r>
            <a:r>
              <a:rPr sz="5400" spc="320" dirty="0"/>
              <a:t> </a:t>
            </a:r>
            <a:r>
              <a:rPr sz="5400" spc="635" dirty="0"/>
              <a:t>LOAN</a:t>
            </a:r>
            <a:r>
              <a:rPr sz="5400" spc="295" dirty="0"/>
              <a:t> </a:t>
            </a:r>
            <a:r>
              <a:rPr sz="5400" spc="725" dirty="0"/>
              <a:t>CASE</a:t>
            </a:r>
            <a:r>
              <a:rPr sz="5400" spc="325" dirty="0"/>
              <a:t> </a:t>
            </a:r>
            <a:r>
              <a:rPr sz="5400" spc="655" dirty="0"/>
              <a:t>STUDY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06018" y="2131009"/>
            <a:ext cx="354520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07490" algn="l"/>
              </a:tabLst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2000" spc="-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00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lang="en-US" sz="2000" spc="400" dirty="0">
                <a:solidFill>
                  <a:srgbClr val="FFFFFF"/>
                </a:solidFill>
                <a:latin typeface="Cambria"/>
                <a:cs typeface="Cambria"/>
              </a:rPr>
              <a:t>hubham Jaiswal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96428" y="2781300"/>
            <a:ext cx="3744468" cy="3727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2644" y="3500628"/>
            <a:ext cx="3742944" cy="31226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860160" y="4079113"/>
            <a:ext cx="1523365" cy="1737995"/>
            <a:chOff x="5860160" y="4079113"/>
            <a:chExt cx="1523365" cy="173799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9685" y="4088638"/>
              <a:ext cx="1384681" cy="10017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69685" y="4088638"/>
              <a:ext cx="1384935" cy="1002030"/>
            </a:xfrm>
            <a:custGeom>
              <a:avLst/>
              <a:gdLst/>
              <a:ahLst/>
              <a:cxnLst/>
              <a:rect l="l" t="t" r="r" b="b"/>
              <a:pathLst>
                <a:path w="1384934" h="1002029">
                  <a:moveTo>
                    <a:pt x="0" y="1001776"/>
                  </a:moveTo>
                  <a:lnTo>
                    <a:pt x="11902" y="963744"/>
                  </a:lnTo>
                  <a:lnTo>
                    <a:pt x="25412" y="926317"/>
                  </a:lnTo>
                  <a:lnTo>
                    <a:pt x="40530" y="889494"/>
                  </a:lnTo>
                  <a:lnTo>
                    <a:pt x="57257" y="853275"/>
                  </a:lnTo>
                  <a:lnTo>
                    <a:pt x="75592" y="817660"/>
                  </a:lnTo>
                  <a:lnTo>
                    <a:pt x="95535" y="782649"/>
                  </a:lnTo>
                  <a:lnTo>
                    <a:pt x="117087" y="748243"/>
                  </a:lnTo>
                  <a:lnTo>
                    <a:pt x="140247" y="714440"/>
                  </a:lnTo>
                  <a:lnTo>
                    <a:pt x="165015" y="681241"/>
                  </a:lnTo>
                  <a:lnTo>
                    <a:pt x="191392" y="648646"/>
                  </a:lnTo>
                  <a:lnTo>
                    <a:pt x="219378" y="616656"/>
                  </a:lnTo>
                  <a:lnTo>
                    <a:pt x="248972" y="585269"/>
                  </a:lnTo>
                  <a:lnTo>
                    <a:pt x="280175" y="554486"/>
                  </a:lnTo>
                  <a:lnTo>
                    <a:pt x="312986" y="524307"/>
                  </a:lnTo>
                  <a:lnTo>
                    <a:pt x="347406" y="494732"/>
                  </a:lnTo>
                  <a:lnTo>
                    <a:pt x="383435" y="465760"/>
                  </a:lnTo>
                  <a:lnTo>
                    <a:pt x="421073" y="437393"/>
                  </a:lnTo>
                  <a:lnTo>
                    <a:pt x="460320" y="409629"/>
                  </a:lnTo>
                  <a:lnTo>
                    <a:pt x="501176" y="382469"/>
                  </a:lnTo>
                  <a:lnTo>
                    <a:pt x="543641" y="355913"/>
                  </a:lnTo>
                  <a:lnTo>
                    <a:pt x="587715" y="329960"/>
                  </a:lnTo>
                  <a:lnTo>
                    <a:pt x="633398" y="304611"/>
                  </a:lnTo>
                  <a:lnTo>
                    <a:pt x="680690" y="279866"/>
                  </a:lnTo>
                  <a:lnTo>
                    <a:pt x="729592" y="255724"/>
                  </a:lnTo>
                  <a:lnTo>
                    <a:pt x="780102" y="232186"/>
                  </a:lnTo>
                  <a:lnTo>
                    <a:pt x="832222" y="209251"/>
                  </a:lnTo>
                  <a:lnTo>
                    <a:pt x="885952" y="186921"/>
                  </a:lnTo>
                  <a:lnTo>
                    <a:pt x="941291" y="165193"/>
                  </a:lnTo>
                  <a:lnTo>
                    <a:pt x="998239" y="144069"/>
                  </a:lnTo>
                  <a:lnTo>
                    <a:pt x="1056797" y="123549"/>
                  </a:lnTo>
                  <a:lnTo>
                    <a:pt x="1116964" y="103631"/>
                  </a:lnTo>
                  <a:lnTo>
                    <a:pt x="1091184" y="0"/>
                  </a:lnTo>
                  <a:lnTo>
                    <a:pt x="1384681" y="95123"/>
                  </a:lnTo>
                  <a:lnTo>
                    <a:pt x="1176528" y="342645"/>
                  </a:lnTo>
                  <a:lnTo>
                    <a:pt x="1150746" y="238887"/>
                  </a:lnTo>
                  <a:lnTo>
                    <a:pt x="1092690" y="252085"/>
                  </a:lnTo>
                  <a:lnTo>
                    <a:pt x="1035945" y="266220"/>
                  </a:lnTo>
                  <a:lnTo>
                    <a:pt x="980514" y="281290"/>
                  </a:lnTo>
                  <a:lnTo>
                    <a:pt x="926396" y="297297"/>
                  </a:lnTo>
                  <a:lnTo>
                    <a:pt x="873590" y="314240"/>
                  </a:lnTo>
                  <a:lnTo>
                    <a:pt x="822097" y="332119"/>
                  </a:lnTo>
                  <a:lnTo>
                    <a:pt x="771917" y="350934"/>
                  </a:lnTo>
                  <a:lnTo>
                    <a:pt x="723049" y="370685"/>
                  </a:lnTo>
                  <a:lnTo>
                    <a:pt x="675494" y="391373"/>
                  </a:lnTo>
                  <a:lnTo>
                    <a:pt x="629252" y="412996"/>
                  </a:lnTo>
                  <a:lnTo>
                    <a:pt x="584322" y="435556"/>
                  </a:lnTo>
                  <a:lnTo>
                    <a:pt x="540704" y="459053"/>
                  </a:lnTo>
                  <a:lnTo>
                    <a:pt x="498400" y="483485"/>
                  </a:lnTo>
                  <a:lnTo>
                    <a:pt x="457407" y="508854"/>
                  </a:lnTo>
                  <a:lnTo>
                    <a:pt x="417728" y="535160"/>
                  </a:lnTo>
                  <a:lnTo>
                    <a:pt x="379360" y="562402"/>
                  </a:lnTo>
                  <a:lnTo>
                    <a:pt x="342305" y="590580"/>
                  </a:lnTo>
                  <a:lnTo>
                    <a:pt x="306562" y="619695"/>
                  </a:lnTo>
                  <a:lnTo>
                    <a:pt x="272132" y="649746"/>
                  </a:lnTo>
                  <a:lnTo>
                    <a:pt x="239014" y="680734"/>
                  </a:lnTo>
                  <a:lnTo>
                    <a:pt x="207208" y="712659"/>
                  </a:lnTo>
                  <a:lnTo>
                    <a:pt x="176715" y="745520"/>
                  </a:lnTo>
                  <a:lnTo>
                    <a:pt x="147533" y="779317"/>
                  </a:lnTo>
                  <a:lnTo>
                    <a:pt x="119664" y="814052"/>
                  </a:lnTo>
                  <a:lnTo>
                    <a:pt x="93107" y="849723"/>
                  </a:lnTo>
                  <a:lnTo>
                    <a:pt x="67862" y="886331"/>
                  </a:lnTo>
                  <a:lnTo>
                    <a:pt x="43929" y="923876"/>
                  </a:lnTo>
                  <a:lnTo>
                    <a:pt x="21308" y="962357"/>
                  </a:lnTo>
                  <a:lnTo>
                    <a:pt x="0" y="1001776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3901" y="5066538"/>
              <a:ext cx="1299972" cy="7406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73901" y="5066538"/>
              <a:ext cx="1300480" cy="741045"/>
            </a:xfrm>
            <a:custGeom>
              <a:avLst/>
              <a:gdLst/>
              <a:ahLst/>
              <a:cxnLst/>
              <a:rect l="l" t="t" r="r" b="b"/>
              <a:pathLst>
                <a:path w="1300479" h="741045">
                  <a:moveTo>
                    <a:pt x="1299972" y="0"/>
                  </a:moveTo>
                  <a:lnTo>
                    <a:pt x="1283056" y="36110"/>
                  </a:lnTo>
                  <a:lnTo>
                    <a:pt x="1264400" y="71289"/>
                  </a:lnTo>
                  <a:lnTo>
                    <a:pt x="1244002" y="105537"/>
                  </a:lnTo>
                  <a:lnTo>
                    <a:pt x="1221864" y="138853"/>
                  </a:lnTo>
                  <a:lnTo>
                    <a:pt x="1197984" y="171238"/>
                  </a:lnTo>
                  <a:lnTo>
                    <a:pt x="1172363" y="202692"/>
                  </a:lnTo>
                  <a:lnTo>
                    <a:pt x="1145001" y="233214"/>
                  </a:lnTo>
                  <a:lnTo>
                    <a:pt x="1115898" y="262805"/>
                  </a:lnTo>
                  <a:lnTo>
                    <a:pt x="1085055" y="291465"/>
                  </a:lnTo>
                  <a:lnTo>
                    <a:pt x="1052470" y="319193"/>
                  </a:lnTo>
                  <a:lnTo>
                    <a:pt x="1018145" y="345990"/>
                  </a:lnTo>
                  <a:lnTo>
                    <a:pt x="982080" y="371856"/>
                  </a:lnTo>
                  <a:lnTo>
                    <a:pt x="944274" y="396790"/>
                  </a:lnTo>
                  <a:lnTo>
                    <a:pt x="904728" y="420793"/>
                  </a:lnTo>
                  <a:lnTo>
                    <a:pt x="863441" y="443865"/>
                  </a:lnTo>
                  <a:lnTo>
                    <a:pt x="820414" y="466005"/>
                  </a:lnTo>
                  <a:lnTo>
                    <a:pt x="775647" y="487214"/>
                  </a:lnTo>
                  <a:lnTo>
                    <a:pt x="729139" y="507492"/>
                  </a:lnTo>
                  <a:lnTo>
                    <a:pt x="680892" y="526838"/>
                  </a:lnTo>
                  <a:lnTo>
                    <a:pt x="630905" y="545253"/>
                  </a:lnTo>
                  <a:lnTo>
                    <a:pt x="579178" y="562737"/>
                  </a:lnTo>
                  <a:lnTo>
                    <a:pt x="525711" y="579289"/>
                  </a:lnTo>
                  <a:lnTo>
                    <a:pt x="470504" y="594910"/>
                  </a:lnTo>
                  <a:lnTo>
                    <a:pt x="413558" y="609600"/>
                  </a:lnTo>
                  <a:lnTo>
                    <a:pt x="354872" y="623358"/>
                  </a:lnTo>
                  <a:lnTo>
                    <a:pt x="294447" y="636185"/>
                  </a:lnTo>
                  <a:lnTo>
                    <a:pt x="232283" y="648081"/>
                  </a:lnTo>
                  <a:lnTo>
                    <a:pt x="242824" y="740664"/>
                  </a:lnTo>
                  <a:lnTo>
                    <a:pt x="0" y="624713"/>
                  </a:lnTo>
                  <a:lnTo>
                    <a:pt x="208280" y="434721"/>
                  </a:lnTo>
                  <a:lnTo>
                    <a:pt x="218694" y="527278"/>
                  </a:lnTo>
                  <a:lnTo>
                    <a:pt x="278506" y="521697"/>
                  </a:lnTo>
                  <a:lnTo>
                    <a:pt x="336939" y="514823"/>
                  </a:lnTo>
                  <a:lnTo>
                    <a:pt x="393991" y="506657"/>
                  </a:lnTo>
                  <a:lnTo>
                    <a:pt x="449664" y="497199"/>
                  </a:lnTo>
                  <a:lnTo>
                    <a:pt x="503956" y="486447"/>
                  </a:lnTo>
                  <a:lnTo>
                    <a:pt x="556868" y="474403"/>
                  </a:lnTo>
                  <a:lnTo>
                    <a:pt x="608400" y="461067"/>
                  </a:lnTo>
                  <a:lnTo>
                    <a:pt x="658552" y="446438"/>
                  </a:lnTo>
                  <a:lnTo>
                    <a:pt x="707323" y="430517"/>
                  </a:lnTo>
                  <a:lnTo>
                    <a:pt x="754715" y="413303"/>
                  </a:lnTo>
                  <a:lnTo>
                    <a:pt x="800726" y="394796"/>
                  </a:lnTo>
                  <a:lnTo>
                    <a:pt x="845357" y="374997"/>
                  </a:lnTo>
                  <a:lnTo>
                    <a:pt x="888609" y="353906"/>
                  </a:lnTo>
                  <a:lnTo>
                    <a:pt x="930480" y="331522"/>
                  </a:lnTo>
                  <a:lnTo>
                    <a:pt x="970970" y="307846"/>
                  </a:lnTo>
                  <a:lnTo>
                    <a:pt x="1010081" y="282877"/>
                  </a:lnTo>
                  <a:lnTo>
                    <a:pt x="1047812" y="256616"/>
                  </a:lnTo>
                  <a:lnTo>
                    <a:pt x="1084162" y="229062"/>
                  </a:lnTo>
                  <a:lnTo>
                    <a:pt x="1119132" y="200216"/>
                  </a:lnTo>
                  <a:lnTo>
                    <a:pt x="1152723" y="170078"/>
                  </a:lnTo>
                  <a:lnTo>
                    <a:pt x="1184933" y="138647"/>
                  </a:lnTo>
                  <a:lnTo>
                    <a:pt x="1215763" y="105924"/>
                  </a:lnTo>
                  <a:lnTo>
                    <a:pt x="1245212" y="71908"/>
                  </a:lnTo>
                  <a:lnTo>
                    <a:pt x="1273282" y="36600"/>
                  </a:lnTo>
                  <a:lnTo>
                    <a:pt x="1299972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7992" rIns="0" bIns="0" rtlCol="0">
            <a:spAutoFit/>
          </a:bodyPr>
          <a:lstStyle/>
          <a:p>
            <a:pPr marL="2604770">
              <a:lnSpc>
                <a:spcPct val="100000"/>
              </a:lnSpc>
              <a:spcBef>
                <a:spcPts val="95"/>
              </a:spcBef>
            </a:pPr>
            <a:r>
              <a:rPr sz="4000" spc="165" dirty="0"/>
              <a:t>Insights-</a:t>
            </a:r>
            <a:r>
              <a:rPr sz="4000" spc="170" dirty="0"/>
              <a:t>The</a:t>
            </a:r>
            <a:r>
              <a:rPr sz="4000" spc="250" dirty="0"/>
              <a:t> </a:t>
            </a:r>
            <a:r>
              <a:rPr sz="4000" spc="170" dirty="0"/>
              <a:t>Outliers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96392" y="1981327"/>
            <a:ext cx="3917950" cy="335470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90" dirty="0">
                <a:solidFill>
                  <a:srgbClr val="FFFFFF"/>
                </a:solidFill>
                <a:latin typeface="Cambria"/>
                <a:cs typeface="Cambria"/>
              </a:rPr>
              <a:t>Focusing</a:t>
            </a:r>
            <a:r>
              <a:rPr sz="24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24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Cambria"/>
                <a:cs typeface="Cambria"/>
              </a:rPr>
              <a:t>numerical </a:t>
            </a:r>
            <a:r>
              <a:rPr sz="2400" spc="90" dirty="0">
                <a:solidFill>
                  <a:srgbClr val="FFFFFF"/>
                </a:solidFill>
                <a:latin typeface="Cambria"/>
                <a:cs typeface="Cambria"/>
              </a:rPr>
              <a:t>variables,</a:t>
            </a:r>
            <a:r>
              <a:rPr sz="24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Cambria"/>
                <a:cs typeface="Cambria"/>
              </a:rPr>
              <a:t>outliers</a:t>
            </a:r>
            <a:r>
              <a:rPr sz="24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4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400" spc="95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24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4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Cambria"/>
                <a:cs typeface="Cambria"/>
              </a:rPr>
              <a:t>identified,</a:t>
            </a:r>
            <a:r>
              <a:rPr sz="24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Cambria"/>
                <a:cs typeface="Cambria"/>
              </a:rPr>
              <a:t>outliers</a:t>
            </a:r>
            <a:r>
              <a:rPr sz="24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4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detected</a:t>
            </a:r>
            <a:r>
              <a:rPr sz="2400" spc="6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24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4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24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Cambria"/>
                <a:cs typeface="Cambria"/>
              </a:rPr>
              <a:t>Feature </a:t>
            </a:r>
            <a:r>
              <a:rPr sz="2400" spc="8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24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Cambria"/>
                <a:cs typeface="Cambria"/>
              </a:rPr>
              <a:t>other</a:t>
            </a:r>
            <a:r>
              <a:rPr sz="24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Cambria"/>
                <a:cs typeface="Cambria"/>
              </a:rPr>
              <a:t>numerical </a:t>
            </a:r>
            <a:r>
              <a:rPr sz="2400" spc="60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2400" spc="130" dirty="0">
                <a:solidFill>
                  <a:srgbClr val="FFFFFF"/>
                </a:solidFill>
                <a:latin typeface="Cambria"/>
                <a:cs typeface="Cambria"/>
              </a:rPr>
              <a:t> that</a:t>
            </a:r>
            <a:r>
              <a:rPr sz="24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Cambria"/>
                <a:cs typeface="Cambria"/>
              </a:rPr>
              <a:t>help</a:t>
            </a:r>
            <a:r>
              <a:rPr sz="24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2400" spc="85" dirty="0">
                <a:solidFill>
                  <a:srgbClr val="FFFFFF"/>
                </a:solidFill>
                <a:latin typeface="Cambria"/>
                <a:cs typeface="Cambria"/>
              </a:rPr>
              <a:t>understand</a:t>
            </a:r>
            <a:r>
              <a:rPr sz="24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400" spc="6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Cambria"/>
                <a:cs typeface="Cambria"/>
              </a:rPr>
              <a:t>distribution</a:t>
            </a:r>
            <a:r>
              <a:rPr sz="24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4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Cambria"/>
                <a:cs typeface="Cambria"/>
              </a:rPr>
              <a:t>defaulters </a:t>
            </a:r>
            <a:r>
              <a:rPr sz="2400" spc="9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4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Cambria"/>
                <a:cs typeface="Cambria"/>
              </a:rPr>
              <a:t>conformists.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92516" y="2123312"/>
            <a:ext cx="3866515" cy="720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39"/>
              </a:lnSpc>
              <a:spcBef>
                <a:spcPts val="95"/>
              </a:spcBef>
            </a:pPr>
            <a:r>
              <a:rPr sz="19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Cambria"/>
                <a:cs typeface="Cambria"/>
              </a:rPr>
              <a:t>outliers</a:t>
            </a:r>
            <a:r>
              <a:rPr sz="19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19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detected</a:t>
            </a:r>
            <a:r>
              <a:rPr sz="19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Cambria"/>
                <a:cs typeface="Cambria"/>
              </a:rPr>
              <a:t>against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595"/>
              </a:lnSpc>
            </a:pP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180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19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feature</a:t>
            </a:r>
            <a:r>
              <a:rPr sz="19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939"/>
              </a:lnSpc>
            </a:pPr>
            <a:r>
              <a:rPr sz="1900" spc="50" dirty="0">
                <a:solidFill>
                  <a:srgbClr val="FFFFFF"/>
                </a:solidFill>
                <a:latin typeface="Cambria"/>
                <a:cs typeface="Cambria"/>
              </a:rPr>
              <a:t>features: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92516" y="3739376"/>
            <a:ext cx="2676525" cy="1266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92735" indent="-280035">
              <a:lnSpc>
                <a:spcPct val="100000"/>
              </a:lnSpc>
              <a:spcBef>
                <a:spcPts val="114"/>
              </a:spcBef>
              <a:buSzPct val="111111"/>
              <a:buFont typeface="Wingdings"/>
              <a:buChar char=""/>
              <a:tabLst>
                <a:tab pos="292735" algn="l"/>
              </a:tabLst>
            </a:pPr>
            <a:r>
              <a:rPr sz="1350" i="1" spc="135" dirty="0">
                <a:solidFill>
                  <a:srgbClr val="FFFFFF"/>
                </a:solidFill>
                <a:latin typeface="Cambria"/>
                <a:cs typeface="Cambria"/>
              </a:rPr>
              <a:t>CNT_OF_CHILDERN</a:t>
            </a:r>
            <a:endParaRPr sz="135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1120"/>
              </a:spcBef>
              <a:buSzPct val="96296"/>
              <a:buFont typeface="Wingdings"/>
              <a:buChar char=""/>
              <a:tabLst>
                <a:tab pos="240665" algn="l"/>
              </a:tabLst>
            </a:pPr>
            <a:r>
              <a:rPr sz="1350" i="1" spc="135" dirty="0">
                <a:solidFill>
                  <a:srgbClr val="FFFFFF"/>
                </a:solidFill>
                <a:latin typeface="Cambria"/>
                <a:cs typeface="Cambria"/>
              </a:rPr>
              <a:t>AMT_OF_INCOME</a:t>
            </a:r>
            <a:endParaRPr sz="135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1065"/>
              </a:spcBef>
              <a:buSzPct val="96296"/>
              <a:buFont typeface="Wingdings"/>
              <a:buChar char=""/>
              <a:tabLst>
                <a:tab pos="240665" algn="l"/>
              </a:tabLst>
            </a:pPr>
            <a:r>
              <a:rPr sz="1350" i="1" spc="125" dirty="0">
                <a:solidFill>
                  <a:srgbClr val="FFFFFF"/>
                </a:solidFill>
                <a:latin typeface="Cambria"/>
                <a:cs typeface="Cambria"/>
              </a:rPr>
              <a:t>AMT_CREDIT</a:t>
            </a:r>
            <a:endParaRPr sz="135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1080"/>
              </a:spcBef>
              <a:buSzPct val="96296"/>
              <a:buFont typeface="Wingdings"/>
              <a:buChar char=""/>
              <a:tabLst>
                <a:tab pos="240665" algn="l"/>
              </a:tabLst>
            </a:pPr>
            <a:r>
              <a:rPr sz="1350" i="1" spc="135" dirty="0">
                <a:solidFill>
                  <a:srgbClr val="FFFFFF"/>
                </a:solidFill>
                <a:latin typeface="Cambria"/>
                <a:cs typeface="Cambria"/>
              </a:rPr>
              <a:t>DAYS_EMPLOYED_IN</a:t>
            </a:r>
            <a:r>
              <a:rPr sz="135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50" i="1" spc="14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endParaRPr sz="135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7888" y="2133600"/>
            <a:ext cx="2980943" cy="29794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385184" y="3781425"/>
            <a:ext cx="955040" cy="953769"/>
            <a:chOff x="3385184" y="3781425"/>
            <a:chExt cx="955040" cy="953769"/>
          </a:xfrm>
        </p:grpSpPr>
        <p:sp>
          <p:nvSpPr>
            <p:cNvPr id="8" name="object 8"/>
            <p:cNvSpPr/>
            <p:nvPr/>
          </p:nvSpPr>
          <p:spPr>
            <a:xfrm>
              <a:off x="3394709" y="3790950"/>
              <a:ext cx="935990" cy="934719"/>
            </a:xfrm>
            <a:custGeom>
              <a:avLst/>
              <a:gdLst/>
              <a:ahLst/>
              <a:cxnLst/>
              <a:rect l="l" t="t" r="r" b="b"/>
              <a:pathLst>
                <a:path w="935989" h="934720">
                  <a:moveTo>
                    <a:pt x="327025" y="0"/>
                  </a:moveTo>
                  <a:lnTo>
                    <a:pt x="0" y="467106"/>
                  </a:lnTo>
                  <a:lnTo>
                    <a:pt x="327025" y="934212"/>
                  </a:lnTo>
                  <a:lnTo>
                    <a:pt x="327025" y="700658"/>
                  </a:lnTo>
                  <a:lnTo>
                    <a:pt x="935736" y="700658"/>
                  </a:lnTo>
                  <a:lnTo>
                    <a:pt x="935736" y="233552"/>
                  </a:lnTo>
                  <a:lnTo>
                    <a:pt x="327025" y="233552"/>
                  </a:lnTo>
                  <a:lnTo>
                    <a:pt x="327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94709" y="3790950"/>
              <a:ext cx="935990" cy="934719"/>
            </a:xfrm>
            <a:custGeom>
              <a:avLst/>
              <a:gdLst/>
              <a:ahLst/>
              <a:cxnLst/>
              <a:rect l="l" t="t" r="r" b="b"/>
              <a:pathLst>
                <a:path w="935989" h="934720">
                  <a:moveTo>
                    <a:pt x="327025" y="0"/>
                  </a:moveTo>
                  <a:lnTo>
                    <a:pt x="327025" y="233552"/>
                  </a:lnTo>
                  <a:lnTo>
                    <a:pt x="935736" y="233552"/>
                  </a:lnTo>
                  <a:lnTo>
                    <a:pt x="935736" y="700658"/>
                  </a:lnTo>
                  <a:lnTo>
                    <a:pt x="327025" y="700658"/>
                  </a:lnTo>
                  <a:lnTo>
                    <a:pt x="327025" y="934212"/>
                  </a:lnTo>
                  <a:lnTo>
                    <a:pt x="0" y="467106"/>
                  </a:lnTo>
                  <a:lnTo>
                    <a:pt x="327025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521320" y="2844164"/>
            <a:ext cx="955040" cy="955040"/>
            <a:chOff x="7521320" y="2844164"/>
            <a:chExt cx="955040" cy="955040"/>
          </a:xfrm>
        </p:grpSpPr>
        <p:sp>
          <p:nvSpPr>
            <p:cNvPr id="11" name="object 11"/>
            <p:cNvSpPr/>
            <p:nvPr/>
          </p:nvSpPr>
          <p:spPr>
            <a:xfrm>
              <a:off x="7530845" y="2853689"/>
              <a:ext cx="935990" cy="935990"/>
            </a:xfrm>
            <a:custGeom>
              <a:avLst/>
              <a:gdLst/>
              <a:ahLst/>
              <a:cxnLst/>
              <a:rect l="l" t="t" r="r" b="b"/>
              <a:pathLst>
                <a:path w="935990" h="935989">
                  <a:moveTo>
                    <a:pt x="608202" y="0"/>
                  </a:moveTo>
                  <a:lnTo>
                    <a:pt x="608202" y="233934"/>
                  </a:lnTo>
                  <a:lnTo>
                    <a:pt x="0" y="233934"/>
                  </a:lnTo>
                  <a:lnTo>
                    <a:pt x="0" y="701801"/>
                  </a:lnTo>
                  <a:lnTo>
                    <a:pt x="608202" y="701801"/>
                  </a:lnTo>
                  <a:lnTo>
                    <a:pt x="608202" y="935736"/>
                  </a:lnTo>
                  <a:lnTo>
                    <a:pt x="935735" y="467868"/>
                  </a:lnTo>
                  <a:lnTo>
                    <a:pt x="60820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30845" y="2853689"/>
              <a:ext cx="935990" cy="935990"/>
            </a:xfrm>
            <a:custGeom>
              <a:avLst/>
              <a:gdLst/>
              <a:ahLst/>
              <a:cxnLst/>
              <a:rect l="l" t="t" r="r" b="b"/>
              <a:pathLst>
                <a:path w="935990" h="935989">
                  <a:moveTo>
                    <a:pt x="608202" y="935736"/>
                  </a:moveTo>
                  <a:lnTo>
                    <a:pt x="608202" y="701801"/>
                  </a:lnTo>
                  <a:lnTo>
                    <a:pt x="0" y="701801"/>
                  </a:lnTo>
                  <a:lnTo>
                    <a:pt x="0" y="233934"/>
                  </a:lnTo>
                  <a:lnTo>
                    <a:pt x="608202" y="233934"/>
                  </a:lnTo>
                  <a:lnTo>
                    <a:pt x="608202" y="0"/>
                  </a:lnTo>
                  <a:lnTo>
                    <a:pt x="935735" y="467868"/>
                  </a:lnTo>
                  <a:lnTo>
                    <a:pt x="608202" y="935736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585" rIns="0" bIns="0" rtlCol="0">
            <a:spAutoFit/>
          </a:bodyPr>
          <a:lstStyle/>
          <a:p>
            <a:pPr marL="2893060">
              <a:lnSpc>
                <a:spcPct val="100000"/>
              </a:lnSpc>
              <a:spcBef>
                <a:spcPts val="95"/>
              </a:spcBef>
            </a:pPr>
            <a:r>
              <a:rPr sz="4000" spc="165" dirty="0"/>
              <a:t>Insights-</a:t>
            </a:r>
            <a:r>
              <a:rPr sz="4000" spc="170" dirty="0"/>
              <a:t>The</a:t>
            </a:r>
            <a:r>
              <a:rPr sz="4000" spc="250" dirty="0"/>
              <a:t> </a:t>
            </a:r>
            <a:r>
              <a:rPr sz="4000" spc="170" dirty="0"/>
              <a:t>Outliers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572" y="1522475"/>
            <a:ext cx="3671316" cy="21275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4319" y="1522475"/>
            <a:ext cx="3672839" cy="21275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572" y="4148328"/>
            <a:ext cx="3671316" cy="23073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40980" y="4148328"/>
            <a:ext cx="3779520" cy="23073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33671" y="2489149"/>
            <a:ext cx="2815590" cy="313753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55"/>
              </a:spcBef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Outliers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calculated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manually</a:t>
            </a:r>
            <a:r>
              <a:rPr sz="23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Calculating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Q1,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Q3,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IQR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separately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feature.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1730"/>
              </a:lnSpc>
              <a:spcBef>
                <a:spcPts val="1855"/>
              </a:spcBef>
            </a:pPr>
            <a:r>
              <a:rPr sz="1600" i="1" dirty="0">
                <a:solidFill>
                  <a:srgbClr val="FFFFFF"/>
                </a:solidFill>
                <a:latin typeface="Calibri"/>
                <a:cs typeface="Calibri"/>
              </a:rPr>
              <a:t>Q1:</a:t>
            </a:r>
            <a:r>
              <a:rPr sz="16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=QUARTILE(A2:A50000,</a:t>
            </a:r>
            <a:r>
              <a:rPr sz="1600" b="1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i="1" spc="-25" dirty="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730"/>
              </a:lnSpc>
            </a:pP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Q3:=QUARTILE(A2:A50000,</a:t>
            </a:r>
            <a:r>
              <a:rPr sz="1600" b="1" i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i="1" spc="-25" dirty="0">
                <a:solidFill>
                  <a:srgbClr val="FFFFFF"/>
                </a:solidFill>
                <a:latin typeface="Calibri"/>
                <a:cs typeface="Calibri"/>
              </a:rPr>
              <a:t>3)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IQR:</a:t>
            </a:r>
            <a:r>
              <a:rPr sz="14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1400" b="1" i="1" spc="-10" dirty="0">
                <a:solidFill>
                  <a:srgbClr val="FFFFFF"/>
                </a:solidFill>
                <a:latin typeface="Calibri"/>
                <a:cs typeface="Calibri"/>
              </a:rPr>
              <a:t>(Q3-</a:t>
            </a:r>
            <a:r>
              <a:rPr sz="1400" b="1" i="1" spc="-25" dirty="0">
                <a:solidFill>
                  <a:srgbClr val="FFFFFF"/>
                </a:solidFill>
                <a:latin typeface="Calibri"/>
                <a:cs typeface="Calibri"/>
              </a:rPr>
              <a:t>Q1)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10"/>
              </a:lnSpc>
              <a:spcBef>
                <a:spcPts val="1010"/>
              </a:spcBef>
            </a:pP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1400" b="1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bound:</a:t>
            </a:r>
            <a:r>
              <a:rPr sz="14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spc="-10" dirty="0">
                <a:solidFill>
                  <a:srgbClr val="FFFFFF"/>
                </a:solidFill>
                <a:latin typeface="Calibri"/>
                <a:cs typeface="Calibri"/>
              </a:rPr>
              <a:t>=Q1-1.5*IQR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10"/>
              </a:lnSpc>
            </a:pP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Upper</a:t>
            </a:r>
            <a:r>
              <a:rPr sz="14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bound:</a:t>
            </a:r>
            <a:r>
              <a:rPr sz="1400" b="1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spc="-10" dirty="0">
                <a:solidFill>
                  <a:srgbClr val="FFFFFF"/>
                </a:solidFill>
                <a:latin typeface="Calibri"/>
                <a:cs typeface="Calibri"/>
              </a:rPr>
              <a:t>=Q3+1.5*IQR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48961" y="1860964"/>
            <a:ext cx="1116965" cy="566420"/>
            <a:chOff x="4648961" y="1860964"/>
            <a:chExt cx="1116965" cy="566420"/>
          </a:xfrm>
        </p:grpSpPr>
        <p:sp>
          <p:nvSpPr>
            <p:cNvPr id="9" name="object 9"/>
            <p:cNvSpPr/>
            <p:nvPr/>
          </p:nvSpPr>
          <p:spPr>
            <a:xfrm>
              <a:off x="4658486" y="1870489"/>
              <a:ext cx="1097915" cy="547370"/>
            </a:xfrm>
            <a:custGeom>
              <a:avLst/>
              <a:gdLst/>
              <a:ahLst/>
              <a:cxnLst/>
              <a:rect l="l" t="t" r="r" b="b"/>
              <a:pathLst>
                <a:path w="1097914" h="547369">
                  <a:moveTo>
                    <a:pt x="272081" y="0"/>
                  </a:moveTo>
                  <a:lnTo>
                    <a:pt x="219796" y="1320"/>
                  </a:lnTo>
                  <a:lnTo>
                    <a:pt x="166446" y="4568"/>
                  </a:lnTo>
                  <a:lnTo>
                    <a:pt x="112029" y="9743"/>
                  </a:lnTo>
                  <a:lnTo>
                    <a:pt x="56547" y="16845"/>
                  </a:lnTo>
                  <a:lnTo>
                    <a:pt x="0" y="25874"/>
                  </a:lnTo>
                  <a:lnTo>
                    <a:pt x="61796" y="24149"/>
                  </a:lnTo>
                  <a:lnTo>
                    <a:pt x="121645" y="24308"/>
                  </a:lnTo>
                  <a:lnTo>
                    <a:pt x="179549" y="26351"/>
                  </a:lnTo>
                  <a:lnTo>
                    <a:pt x="235505" y="30277"/>
                  </a:lnTo>
                  <a:lnTo>
                    <a:pt x="289516" y="36086"/>
                  </a:lnTo>
                  <a:lnTo>
                    <a:pt x="341580" y="43778"/>
                  </a:lnTo>
                  <a:lnTo>
                    <a:pt x="391699" y="53354"/>
                  </a:lnTo>
                  <a:lnTo>
                    <a:pt x="439873" y="64812"/>
                  </a:lnTo>
                  <a:lnTo>
                    <a:pt x="486101" y="78152"/>
                  </a:lnTo>
                  <a:lnTo>
                    <a:pt x="530383" y="93375"/>
                  </a:lnTo>
                  <a:lnTo>
                    <a:pt x="572721" y="110480"/>
                  </a:lnTo>
                  <a:lnTo>
                    <a:pt x="613114" y="129467"/>
                  </a:lnTo>
                  <a:lnTo>
                    <a:pt x="651562" y="150335"/>
                  </a:lnTo>
                  <a:lnTo>
                    <a:pt x="688066" y="173086"/>
                  </a:lnTo>
                  <a:lnTo>
                    <a:pt x="722626" y="197717"/>
                  </a:lnTo>
                  <a:lnTo>
                    <a:pt x="755241" y="224230"/>
                  </a:lnTo>
                  <a:lnTo>
                    <a:pt x="785913" y="252624"/>
                  </a:lnTo>
                  <a:lnTo>
                    <a:pt x="814641" y="282899"/>
                  </a:lnTo>
                  <a:lnTo>
                    <a:pt x="841425" y="315054"/>
                  </a:lnTo>
                  <a:lnTo>
                    <a:pt x="866266" y="349089"/>
                  </a:lnTo>
                  <a:lnTo>
                    <a:pt x="766826" y="407001"/>
                  </a:lnTo>
                  <a:lnTo>
                    <a:pt x="1086865" y="546955"/>
                  </a:lnTo>
                  <a:lnTo>
                    <a:pt x="1097407" y="214469"/>
                  </a:lnTo>
                  <a:lnTo>
                    <a:pt x="997965" y="272381"/>
                  </a:lnTo>
                  <a:lnTo>
                    <a:pt x="963784" y="240943"/>
                  </a:lnTo>
                  <a:lnTo>
                    <a:pt x="928538" y="211431"/>
                  </a:lnTo>
                  <a:lnTo>
                    <a:pt x="892228" y="183846"/>
                  </a:lnTo>
                  <a:lnTo>
                    <a:pt x="854854" y="158188"/>
                  </a:lnTo>
                  <a:lnTo>
                    <a:pt x="816414" y="134458"/>
                  </a:lnTo>
                  <a:lnTo>
                    <a:pt x="776911" y="112654"/>
                  </a:lnTo>
                  <a:lnTo>
                    <a:pt x="736342" y="92778"/>
                  </a:lnTo>
                  <a:lnTo>
                    <a:pt x="694709" y="74828"/>
                  </a:lnTo>
                  <a:lnTo>
                    <a:pt x="652010" y="58806"/>
                  </a:lnTo>
                  <a:lnTo>
                    <a:pt x="608247" y="44710"/>
                  </a:lnTo>
                  <a:lnTo>
                    <a:pt x="563419" y="32542"/>
                  </a:lnTo>
                  <a:lnTo>
                    <a:pt x="517526" y="22301"/>
                  </a:lnTo>
                  <a:lnTo>
                    <a:pt x="470568" y="13986"/>
                  </a:lnTo>
                  <a:lnTo>
                    <a:pt x="422544" y="7599"/>
                  </a:lnTo>
                  <a:lnTo>
                    <a:pt x="373455" y="3139"/>
                  </a:lnTo>
                  <a:lnTo>
                    <a:pt x="323301" y="606"/>
                  </a:lnTo>
                  <a:lnTo>
                    <a:pt x="272081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8486" y="1870489"/>
              <a:ext cx="1097915" cy="547370"/>
            </a:xfrm>
            <a:custGeom>
              <a:avLst/>
              <a:gdLst/>
              <a:ahLst/>
              <a:cxnLst/>
              <a:rect l="l" t="t" r="r" b="b"/>
              <a:pathLst>
                <a:path w="1097914" h="547369">
                  <a:moveTo>
                    <a:pt x="0" y="25874"/>
                  </a:moveTo>
                  <a:lnTo>
                    <a:pt x="56547" y="16845"/>
                  </a:lnTo>
                  <a:lnTo>
                    <a:pt x="112029" y="9743"/>
                  </a:lnTo>
                  <a:lnTo>
                    <a:pt x="166446" y="4568"/>
                  </a:lnTo>
                  <a:lnTo>
                    <a:pt x="219796" y="1320"/>
                  </a:lnTo>
                  <a:lnTo>
                    <a:pt x="272081" y="0"/>
                  </a:lnTo>
                  <a:lnTo>
                    <a:pt x="323301" y="606"/>
                  </a:lnTo>
                  <a:lnTo>
                    <a:pt x="373455" y="3139"/>
                  </a:lnTo>
                  <a:lnTo>
                    <a:pt x="422544" y="7599"/>
                  </a:lnTo>
                  <a:lnTo>
                    <a:pt x="470568" y="13986"/>
                  </a:lnTo>
                  <a:lnTo>
                    <a:pt x="517526" y="22301"/>
                  </a:lnTo>
                  <a:lnTo>
                    <a:pt x="563419" y="32542"/>
                  </a:lnTo>
                  <a:lnTo>
                    <a:pt x="608247" y="44710"/>
                  </a:lnTo>
                  <a:lnTo>
                    <a:pt x="652010" y="58806"/>
                  </a:lnTo>
                  <a:lnTo>
                    <a:pt x="694709" y="74828"/>
                  </a:lnTo>
                  <a:lnTo>
                    <a:pt x="736342" y="92778"/>
                  </a:lnTo>
                  <a:lnTo>
                    <a:pt x="776911" y="112654"/>
                  </a:lnTo>
                  <a:lnTo>
                    <a:pt x="816414" y="134458"/>
                  </a:lnTo>
                  <a:lnTo>
                    <a:pt x="854854" y="158188"/>
                  </a:lnTo>
                  <a:lnTo>
                    <a:pt x="892228" y="183846"/>
                  </a:lnTo>
                  <a:lnTo>
                    <a:pt x="928538" y="211431"/>
                  </a:lnTo>
                  <a:lnTo>
                    <a:pt x="963784" y="240943"/>
                  </a:lnTo>
                  <a:lnTo>
                    <a:pt x="997965" y="272381"/>
                  </a:lnTo>
                  <a:lnTo>
                    <a:pt x="1097407" y="214469"/>
                  </a:lnTo>
                  <a:lnTo>
                    <a:pt x="1086865" y="546955"/>
                  </a:lnTo>
                  <a:lnTo>
                    <a:pt x="766826" y="407001"/>
                  </a:lnTo>
                  <a:lnTo>
                    <a:pt x="866266" y="349089"/>
                  </a:lnTo>
                  <a:lnTo>
                    <a:pt x="841425" y="315054"/>
                  </a:lnTo>
                  <a:lnTo>
                    <a:pt x="814641" y="282899"/>
                  </a:lnTo>
                  <a:lnTo>
                    <a:pt x="785913" y="252624"/>
                  </a:lnTo>
                  <a:lnTo>
                    <a:pt x="755241" y="224230"/>
                  </a:lnTo>
                  <a:lnTo>
                    <a:pt x="722626" y="197717"/>
                  </a:lnTo>
                  <a:lnTo>
                    <a:pt x="688066" y="173086"/>
                  </a:lnTo>
                  <a:lnTo>
                    <a:pt x="651562" y="150335"/>
                  </a:lnTo>
                  <a:lnTo>
                    <a:pt x="613114" y="129467"/>
                  </a:lnTo>
                  <a:lnTo>
                    <a:pt x="572721" y="110480"/>
                  </a:lnTo>
                  <a:lnTo>
                    <a:pt x="530383" y="93375"/>
                  </a:lnTo>
                  <a:lnTo>
                    <a:pt x="486101" y="78152"/>
                  </a:lnTo>
                  <a:lnTo>
                    <a:pt x="439873" y="64812"/>
                  </a:lnTo>
                  <a:lnTo>
                    <a:pt x="391699" y="53354"/>
                  </a:lnTo>
                  <a:lnTo>
                    <a:pt x="341580" y="43778"/>
                  </a:lnTo>
                  <a:lnTo>
                    <a:pt x="289516" y="36086"/>
                  </a:lnTo>
                  <a:lnTo>
                    <a:pt x="235505" y="30277"/>
                  </a:lnTo>
                  <a:lnTo>
                    <a:pt x="179549" y="26351"/>
                  </a:lnTo>
                  <a:lnTo>
                    <a:pt x="121645" y="24308"/>
                  </a:lnTo>
                  <a:lnTo>
                    <a:pt x="61796" y="24149"/>
                  </a:lnTo>
                  <a:lnTo>
                    <a:pt x="0" y="2587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04994" y="1546606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6880" y="1708785"/>
            <a:ext cx="1095375" cy="744855"/>
            <a:chOff x="6286880" y="1708785"/>
            <a:chExt cx="1095375" cy="744855"/>
          </a:xfrm>
        </p:grpSpPr>
        <p:sp>
          <p:nvSpPr>
            <p:cNvPr id="13" name="object 13"/>
            <p:cNvSpPr/>
            <p:nvPr/>
          </p:nvSpPr>
          <p:spPr>
            <a:xfrm>
              <a:off x="6296405" y="1718310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838200" y="0"/>
                  </a:moveTo>
                  <a:lnTo>
                    <a:pt x="848360" y="90677"/>
                  </a:lnTo>
                  <a:lnTo>
                    <a:pt x="791108" y="104442"/>
                  </a:lnTo>
                  <a:lnTo>
                    <a:pt x="735707" y="119465"/>
                  </a:lnTo>
                  <a:lnTo>
                    <a:pt x="682158" y="135745"/>
                  </a:lnTo>
                  <a:lnTo>
                    <a:pt x="630460" y="153282"/>
                  </a:lnTo>
                  <a:lnTo>
                    <a:pt x="580613" y="172078"/>
                  </a:lnTo>
                  <a:lnTo>
                    <a:pt x="532617" y="192130"/>
                  </a:lnTo>
                  <a:lnTo>
                    <a:pt x="486473" y="213440"/>
                  </a:lnTo>
                  <a:lnTo>
                    <a:pt x="442180" y="236008"/>
                  </a:lnTo>
                  <a:lnTo>
                    <a:pt x="399739" y="259833"/>
                  </a:lnTo>
                  <a:lnTo>
                    <a:pt x="359149" y="284915"/>
                  </a:lnTo>
                  <a:lnTo>
                    <a:pt x="320410" y="311256"/>
                  </a:lnTo>
                  <a:lnTo>
                    <a:pt x="283524" y="338853"/>
                  </a:lnTo>
                  <a:lnTo>
                    <a:pt x="248489" y="367708"/>
                  </a:lnTo>
                  <a:lnTo>
                    <a:pt x="215306" y="397821"/>
                  </a:lnTo>
                  <a:lnTo>
                    <a:pt x="183975" y="429191"/>
                  </a:lnTo>
                  <a:lnTo>
                    <a:pt x="154495" y="461819"/>
                  </a:lnTo>
                  <a:lnTo>
                    <a:pt x="126868" y="495704"/>
                  </a:lnTo>
                  <a:lnTo>
                    <a:pt x="101093" y="530847"/>
                  </a:lnTo>
                  <a:lnTo>
                    <a:pt x="77170" y="567247"/>
                  </a:lnTo>
                  <a:lnTo>
                    <a:pt x="55099" y="604905"/>
                  </a:lnTo>
                  <a:lnTo>
                    <a:pt x="34880" y="643820"/>
                  </a:lnTo>
                  <a:lnTo>
                    <a:pt x="16514" y="683993"/>
                  </a:lnTo>
                  <a:lnTo>
                    <a:pt x="0" y="725424"/>
                  </a:lnTo>
                  <a:lnTo>
                    <a:pt x="26352" y="682887"/>
                  </a:lnTo>
                  <a:lnTo>
                    <a:pt x="54172" y="642146"/>
                  </a:lnTo>
                  <a:lnTo>
                    <a:pt x="83461" y="603200"/>
                  </a:lnTo>
                  <a:lnTo>
                    <a:pt x="114219" y="566049"/>
                  </a:lnTo>
                  <a:lnTo>
                    <a:pt x="146445" y="530693"/>
                  </a:lnTo>
                  <a:lnTo>
                    <a:pt x="180140" y="497132"/>
                  </a:lnTo>
                  <a:lnTo>
                    <a:pt x="215302" y="465365"/>
                  </a:lnTo>
                  <a:lnTo>
                    <a:pt x="251933" y="435393"/>
                  </a:lnTo>
                  <a:lnTo>
                    <a:pt x="290032" y="407216"/>
                  </a:lnTo>
                  <a:lnTo>
                    <a:pt x="329598" y="380834"/>
                  </a:lnTo>
                  <a:lnTo>
                    <a:pt x="370633" y="356246"/>
                  </a:lnTo>
                  <a:lnTo>
                    <a:pt x="413135" y="333452"/>
                  </a:lnTo>
                  <a:lnTo>
                    <a:pt x="457105" y="312452"/>
                  </a:lnTo>
                  <a:lnTo>
                    <a:pt x="502543" y="293247"/>
                  </a:lnTo>
                  <a:lnTo>
                    <a:pt x="549449" y="275836"/>
                  </a:lnTo>
                  <a:lnTo>
                    <a:pt x="597821" y="260219"/>
                  </a:lnTo>
                  <a:lnTo>
                    <a:pt x="647662" y="246396"/>
                  </a:lnTo>
                  <a:lnTo>
                    <a:pt x="698969" y="234367"/>
                  </a:lnTo>
                  <a:lnTo>
                    <a:pt x="751744" y="224131"/>
                  </a:lnTo>
                  <a:lnTo>
                    <a:pt x="805986" y="215690"/>
                  </a:lnTo>
                  <a:lnTo>
                    <a:pt x="861695" y="209041"/>
                  </a:lnTo>
                  <a:lnTo>
                    <a:pt x="871982" y="299719"/>
                  </a:lnTo>
                  <a:lnTo>
                    <a:pt x="1075944" y="11353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96405" y="1718310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0" y="725424"/>
                  </a:moveTo>
                  <a:lnTo>
                    <a:pt x="16514" y="683993"/>
                  </a:lnTo>
                  <a:lnTo>
                    <a:pt x="34880" y="643820"/>
                  </a:lnTo>
                  <a:lnTo>
                    <a:pt x="55099" y="604905"/>
                  </a:lnTo>
                  <a:lnTo>
                    <a:pt x="77170" y="567247"/>
                  </a:lnTo>
                  <a:lnTo>
                    <a:pt x="101093" y="530847"/>
                  </a:lnTo>
                  <a:lnTo>
                    <a:pt x="126868" y="495704"/>
                  </a:lnTo>
                  <a:lnTo>
                    <a:pt x="154495" y="461819"/>
                  </a:lnTo>
                  <a:lnTo>
                    <a:pt x="183975" y="429191"/>
                  </a:lnTo>
                  <a:lnTo>
                    <a:pt x="215306" y="397821"/>
                  </a:lnTo>
                  <a:lnTo>
                    <a:pt x="248489" y="367708"/>
                  </a:lnTo>
                  <a:lnTo>
                    <a:pt x="283524" y="338853"/>
                  </a:lnTo>
                  <a:lnTo>
                    <a:pt x="320410" y="311256"/>
                  </a:lnTo>
                  <a:lnTo>
                    <a:pt x="359149" y="284915"/>
                  </a:lnTo>
                  <a:lnTo>
                    <a:pt x="399739" y="259833"/>
                  </a:lnTo>
                  <a:lnTo>
                    <a:pt x="442180" y="236008"/>
                  </a:lnTo>
                  <a:lnTo>
                    <a:pt x="486473" y="213440"/>
                  </a:lnTo>
                  <a:lnTo>
                    <a:pt x="532617" y="192130"/>
                  </a:lnTo>
                  <a:lnTo>
                    <a:pt x="580613" y="172078"/>
                  </a:lnTo>
                  <a:lnTo>
                    <a:pt x="630460" y="153282"/>
                  </a:lnTo>
                  <a:lnTo>
                    <a:pt x="682158" y="135745"/>
                  </a:lnTo>
                  <a:lnTo>
                    <a:pt x="735707" y="119465"/>
                  </a:lnTo>
                  <a:lnTo>
                    <a:pt x="791108" y="104442"/>
                  </a:lnTo>
                  <a:lnTo>
                    <a:pt x="848360" y="90677"/>
                  </a:lnTo>
                  <a:lnTo>
                    <a:pt x="838200" y="0"/>
                  </a:lnTo>
                  <a:lnTo>
                    <a:pt x="1075944" y="113537"/>
                  </a:lnTo>
                  <a:lnTo>
                    <a:pt x="871982" y="299719"/>
                  </a:lnTo>
                  <a:lnTo>
                    <a:pt x="861695" y="209041"/>
                  </a:lnTo>
                  <a:lnTo>
                    <a:pt x="805986" y="215690"/>
                  </a:lnTo>
                  <a:lnTo>
                    <a:pt x="751744" y="224131"/>
                  </a:lnTo>
                  <a:lnTo>
                    <a:pt x="698969" y="234367"/>
                  </a:lnTo>
                  <a:lnTo>
                    <a:pt x="647662" y="246396"/>
                  </a:lnTo>
                  <a:lnTo>
                    <a:pt x="597821" y="260219"/>
                  </a:lnTo>
                  <a:lnTo>
                    <a:pt x="549449" y="275836"/>
                  </a:lnTo>
                  <a:lnTo>
                    <a:pt x="502543" y="293247"/>
                  </a:lnTo>
                  <a:lnTo>
                    <a:pt x="457105" y="312452"/>
                  </a:lnTo>
                  <a:lnTo>
                    <a:pt x="413135" y="333452"/>
                  </a:lnTo>
                  <a:lnTo>
                    <a:pt x="370633" y="356246"/>
                  </a:lnTo>
                  <a:lnTo>
                    <a:pt x="329598" y="380834"/>
                  </a:lnTo>
                  <a:lnTo>
                    <a:pt x="290032" y="407216"/>
                  </a:lnTo>
                  <a:lnTo>
                    <a:pt x="251933" y="435393"/>
                  </a:lnTo>
                  <a:lnTo>
                    <a:pt x="215302" y="465365"/>
                  </a:lnTo>
                  <a:lnTo>
                    <a:pt x="180140" y="497132"/>
                  </a:lnTo>
                  <a:lnTo>
                    <a:pt x="146445" y="530693"/>
                  </a:lnTo>
                  <a:lnTo>
                    <a:pt x="114219" y="566049"/>
                  </a:lnTo>
                  <a:lnTo>
                    <a:pt x="83461" y="603200"/>
                  </a:lnTo>
                  <a:lnTo>
                    <a:pt x="54172" y="642146"/>
                  </a:lnTo>
                  <a:lnTo>
                    <a:pt x="26352" y="682887"/>
                  </a:lnTo>
                  <a:lnTo>
                    <a:pt x="0" y="72542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71284" y="1498853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073" y="467613"/>
            <a:ext cx="58293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65" dirty="0"/>
              <a:t>Insights-</a:t>
            </a:r>
            <a:r>
              <a:rPr sz="4000" spc="290" dirty="0"/>
              <a:t>Data</a:t>
            </a:r>
            <a:r>
              <a:rPr sz="4000" spc="275" dirty="0"/>
              <a:t> </a:t>
            </a:r>
            <a:r>
              <a:rPr sz="4000" spc="125" dirty="0"/>
              <a:t>imbalance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96620" y="1604264"/>
            <a:ext cx="4844415" cy="420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194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imbalance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affect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accuracy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1800">
              <a:latin typeface="Cambria"/>
              <a:cs typeface="Cambria"/>
            </a:endParaRPr>
          </a:p>
          <a:p>
            <a:pPr marL="241300">
              <a:lnSpc>
                <a:spcPts val="1945"/>
              </a:lnSpc>
            </a:pP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analysis,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hugely.</a:t>
            </a:r>
            <a:endParaRPr sz="1800">
              <a:latin typeface="Cambria"/>
              <a:cs typeface="Cambria"/>
            </a:endParaRPr>
          </a:p>
          <a:p>
            <a:pPr marL="241300" marR="213995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given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70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feature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choice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calculating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imbalance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since</a:t>
            </a:r>
            <a:r>
              <a:rPr sz="18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feature</a:t>
            </a:r>
            <a:r>
              <a:rPr sz="18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actually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identifies</a:t>
            </a:r>
            <a:r>
              <a:rPr sz="18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basic</a:t>
            </a:r>
            <a:r>
              <a:rPr sz="18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information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on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customers(0</a:t>
            </a:r>
            <a:r>
              <a:rPr sz="1800" spc="25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25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18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who</a:t>
            </a:r>
            <a:r>
              <a:rPr sz="1800" spc="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not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defaulters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payment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1800" spc="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who</a:t>
            </a:r>
            <a:r>
              <a:rPr sz="18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18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defaulters</a:t>
            </a:r>
            <a:r>
              <a:rPr sz="1800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payment)</a:t>
            </a:r>
            <a:endParaRPr sz="1800">
              <a:latin typeface="Cambria"/>
              <a:cs typeface="Cambria"/>
            </a:endParaRPr>
          </a:p>
          <a:p>
            <a:pPr marL="241300" marR="25400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pivot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table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70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feature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was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created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then</a:t>
            </a:r>
            <a:r>
              <a:rPr sz="1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counts</a:t>
            </a:r>
            <a:r>
              <a:rPr sz="18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both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values(0</a:t>
            </a:r>
            <a:r>
              <a:rPr sz="18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1)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calculated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followed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by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Pie-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chart.</a:t>
            </a:r>
            <a:endParaRPr sz="1800">
              <a:latin typeface="Cambria"/>
              <a:cs typeface="Cambria"/>
            </a:endParaRPr>
          </a:p>
          <a:p>
            <a:pPr marL="241300" marR="5080" indent="-228600">
              <a:lnSpc>
                <a:spcPts val="173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Out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49999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values,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only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4026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values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1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others</a:t>
            </a:r>
            <a:r>
              <a:rPr sz="18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0.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97268" y="1281683"/>
            <a:ext cx="4331335" cy="2338070"/>
            <a:chOff x="7097268" y="1281683"/>
            <a:chExt cx="4331335" cy="23380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7268" y="1281683"/>
              <a:ext cx="4331208" cy="23378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7224" y="1930907"/>
              <a:ext cx="3509010" cy="14257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5592" y="1301508"/>
              <a:ext cx="2189226" cy="5204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97268" y="1281683"/>
            <a:ext cx="4331335" cy="23380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28090">
              <a:lnSpc>
                <a:spcPct val="100000"/>
              </a:lnSpc>
              <a:spcBef>
                <a:spcPts val="725"/>
              </a:spcBef>
            </a:pPr>
            <a:r>
              <a:rPr sz="1800" b="1" spc="135" dirty="0">
                <a:solidFill>
                  <a:srgbClr val="F1F1F1"/>
                </a:solidFill>
                <a:latin typeface="Cambria"/>
                <a:cs typeface="Cambria"/>
              </a:rPr>
              <a:t>Data</a:t>
            </a:r>
            <a:r>
              <a:rPr sz="1800" b="1" spc="29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1800" b="1" spc="80" dirty="0">
                <a:solidFill>
                  <a:srgbClr val="F1F1F1"/>
                </a:solidFill>
                <a:latin typeface="Cambria"/>
                <a:cs typeface="Cambria"/>
              </a:rPr>
              <a:t>Imbalance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800">
              <a:latin typeface="Cambria"/>
              <a:cs typeface="Cambria"/>
            </a:endParaRPr>
          </a:p>
          <a:p>
            <a:pPr marR="370205" algn="ctr">
              <a:lnSpc>
                <a:spcPct val="100000"/>
              </a:lnSpc>
            </a:pPr>
            <a:r>
              <a:rPr sz="900" spc="-25" dirty="0">
                <a:solidFill>
                  <a:srgbClr val="D9D9D9"/>
                </a:solidFill>
                <a:latin typeface="Cambria"/>
                <a:cs typeface="Cambria"/>
              </a:rPr>
              <a:t>8%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900">
              <a:latin typeface="Cambria"/>
              <a:cs typeface="Cambria"/>
            </a:endParaRPr>
          </a:p>
          <a:p>
            <a:pPr marL="447040" algn="ctr">
              <a:lnSpc>
                <a:spcPct val="100000"/>
              </a:lnSpc>
            </a:pPr>
            <a:r>
              <a:rPr sz="900" spc="-25" dirty="0">
                <a:solidFill>
                  <a:srgbClr val="D9D9D9"/>
                </a:solidFill>
                <a:latin typeface="Cambria"/>
                <a:cs typeface="Cambria"/>
              </a:rPr>
              <a:t>92%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091171" y="3926713"/>
          <a:ext cx="4330700" cy="245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9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5"/>
                        </a:lnSpc>
                      </a:pPr>
                      <a:r>
                        <a:rPr sz="1100" spc="45" dirty="0">
                          <a:latin typeface="Cambria"/>
                          <a:cs typeface="Cambria"/>
                        </a:rPr>
                        <a:t>Feature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ts val="1255"/>
                        </a:lnSpc>
                      </a:pPr>
                      <a:r>
                        <a:rPr sz="1100" spc="50" dirty="0">
                          <a:latin typeface="Cambria"/>
                          <a:cs typeface="Cambria"/>
                        </a:rPr>
                        <a:t>Count</a:t>
                      </a:r>
                      <a:r>
                        <a:rPr sz="1100" spc="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1100" spc="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100" dirty="0">
                          <a:latin typeface="Cambria"/>
                          <a:cs typeface="Cambria"/>
                        </a:rPr>
                        <a:t>TARGET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Cambria"/>
                          <a:cs typeface="Cambria"/>
                        </a:rPr>
                        <a:t>0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1905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45973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1905" algn="r">
                        <a:lnSpc>
                          <a:spcPts val="1255"/>
                        </a:lnSpc>
                      </a:pPr>
                      <a:r>
                        <a:rPr sz="1100" spc="-20" dirty="0">
                          <a:latin typeface="Cambria"/>
                          <a:cs typeface="Cambria"/>
                        </a:rPr>
                        <a:t>4026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0"/>
                        </a:lnSpc>
                      </a:pPr>
                      <a:r>
                        <a:rPr sz="1100" spc="70" dirty="0">
                          <a:latin typeface="Cambria"/>
                          <a:cs typeface="Cambria"/>
                        </a:rPr>
                        <a:t>Grand</a:t>
                      </a:r>
                      <a:r>
                        <a:rPr sz="1100" spc="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-10" dirty="0">
                          <a:latin typeface="Cambria"/>
                          <a:cs typeface="Cambria"/>
                        </a:rPr>
                        <a:t>Total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1905" algn="r">
                        <a:lnSpc>
                          <a:spcPts val="1250"/>
                        </a:lnSpc>
                      </a:pPr>
                      <a:r>
                        <a:rPr sz="1100" spc="-10" dirty="0">
                          <a:latin typeface="Cambria"/>
                          <a:cs typeface="Cambria"/>
                        </a:rPr>
                        <a:t>49999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297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Insights-</a:t>
            </a:r>
            <a:r>
              <a:rPr spc="195" dirty="0"/>
              <a:t>Univariate</a:t>
            </a:r>
            <a:r>
              <a:rPr spc="260" dirty="0"/>
              <a:t> </a:t>
            </a:r>
            <a:r>
              <a:rPr spc="150" dirty="0"/>
              <a:t>and</a:t>
            </a:r>
            <a:r>
              <a:rPr spc="235" dirty="0"/>
              <a:t> </a:t>
            </a:r>
            <a:r>
              <a:rPr spc="145" dirty="0"/>
              <a:t>Segmented</a:t>
            </a:r>
            <a:r>
              <a:rPr spc="25" dirty="0"/>
              <a:t> </a:t>
            </a:r>
            <a:r>
              <a:rPr spc="16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563" y="1991995"/>
            <a:ext cx="4123690" cy="38728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485140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gain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into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driving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factors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r>
              <a:rPr sz="1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default,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1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important</a:t>
            </a:r>
            <a:r>
              <a:rPr sz="18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conduct</a:t>
            </a:r>
            <a:r>
              <a:rPr sz="18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various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analyses</a:t>
            </a:r>
            <a:r>
              <a:rPr sz="18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18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consumer</a:t>
            </a:r>
            <a:r>
              <a:rPr sz="18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loan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attributes.</a:t>
            </a:r>
            <a:endParaRPr sz="1800">
              <a:latin typeface="Cambria"/>
              <a:cs typeface="Cambria"/>
            </a:endParaRPr>
          </a:p>
          <a:p>
            <a:pPr marL="241300" marR="287655" indent="-228600">
              <a:lnSpc>
                <a:spcPts val="1939"/>
              </a:lnSpc>
              <a:spcBef>
                <a:spcPts val="162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15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targets,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Performed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univariate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understand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distributions.</a:t>
            </a:r>
            <a:endParaRPr sz="1800">
              <a:latin typeface="Cambria"/>
              <a:cs typeface="Cambria"/>
            </a:endParaRPr>
          </a:p>
          <a:p>
            <a:pPr marL="241300" marR="5080" indent="-228600">
              <a:lnSpc>
                <a:spcPts val="1939"/>
              </a:lnSpc>
              <a:spcBef>
                <a:spcPts val="161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Utilized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segmentation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comparing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distributions</a:t>
            </a:r>
            <a:r>
              <a:rPr sz="18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different scenarios.</a:t>
            </a:r>
            <a:endParaRPr sz="1800">
              <a:latin typeface="Cambria"/>
              <a:cs typeface="Cambria"/>
            </a:endParaRPr>
          </a:p>
          <a:p>
            <a:pPr marL="240665" indent="-227965">
              <a:lnSpc>
                <a:spcPts val="205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Presented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results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insightful</a:t>
            </a:r>
            <a:endParaRPr sz="1800">
              <a:latin typeface="Cambria"/>
              <a:cs typeface="Cambria"/>
            </a:endParaRPr>
          </a:p>
          <a:p>
            <a:pPr marL="241300">
              <a:lnSpc>
                <a:spcPts val="2050"/>
              </a:lnSpc>
            </a:pP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column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charts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line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charts.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296" y="1913636"/>
            <a:ext cx="3244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6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0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20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done</a:t>
            </a:r>
            <a:r>
              <a:rPr sz="20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Univariate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10296" y="2126995"/>
            <a:ext cx="3867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r>
              <a:rPr sz="20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20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Features: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0296" y="2553411"/>
            <a:ext cx="3860800" cy="107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1835"/>
              </a:lnSpc>
              <a:spcBef>
                <a:spcPts val="100"/>
              </a:spcBef>
              <a:buFont typeface="Wingdings"/>
              <a:buChar char=""/>
              <a:tabLst>
                <a:tab pos="240665" algn="l"/>
              </a:tabLst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Age(bins)</a:t>
            </a:r>
            <a:r>
              <a:rPr sz="18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r>
              <a:rPr sz="18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age(The</a:t>
            </a:r>
            <a:endParaRPr sz="1800">
              <a:latin typeface="Cambria"/>
              <a:cs typeface="Cambria"/>
            </a:endParaRPr>
          </a:p>
          <a:p>
            <a:pPr marL="241300">
              <a:lnSpc>
                <a:spcPts val="1835"/>
              </a:lnSpc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count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targets</a:t>
            </a:r>
            <a:r>
              <a:rPr sz="18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percentage)</a:t>
            </a:r>
            <a:endParaRPr sz="1800">
              <a:latin typeface="Cambria"/>
              <a:cs typeface="Cambria"/>
            </a:endParaRPr>
          </a:p>
          <a:p>
            <a:pPr marL="241300" marR="302260" indent="-228600">
              <a:lnSpc>
                <a:spcPct val="70000"/>
              </a:lnSpc>
              <a:spcBef>
                <a:spcPts val="1595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employed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segmented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Employed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0296" y="3728669"/>
            <a:ext cx="3481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0665" algn="l"/>
              </a:tabLst>
            </a:pP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Code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gender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38896" y="3920693"/>
            <a:ext cx="17157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Count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gender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296" y="4316095"/>
            <a:ext cx="3517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Name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suite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vs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8896" y="4508119"/>
            <a:ext cx="17138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name</a:t>
            </a:r>
            <a:r>
              <a:rPr sz="18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suite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0296" y="4902834"/>
            <a:ext cx="3343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Education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vs</a:t>
            </a:r>
            <a:r>
              <a:rPr sz="18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8896" y="5094554"/>
            <a:ext cx="1576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education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0296" y="5491378"/>
            <a:ext cx="3623945" cy="4921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745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Occupation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occupation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567" y="2493264"/>
            <a:ext cx="2970276" cy="237591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785996" y="3132201"/>
            <a:ext cx="595630" cy="595630"/>
            <a:chOff x="3785996" y="3132201"/>
            <a:chExt cx="595630" cy="595630"/>
          </a:xfrm>
        </p:grpSpPr>
        <p:sp>
          <p:nvSpPr>
            <p:cNvPr id="16" name="object 16"/>
            <p:cNvSpPr/>
            <p:nvPr/>
          </p:nvSpPr>
          <p:spPr>
            <a:xfrm>
              <a:off x="3795521" y="3141726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01675" y="0"/>
                  </a:moveTo>
                  <a:lnTo>
                    <a:pt x="0" y="288036"/>
                  </a:lnTo>
                  <a:lnTo>
                    <a:pt x="201675" y="576072"/>
                  </a:lnTo>
                  <a:lnTo>
                    <a:pt x="201675" y="432053"/>
                  </a:lnTo>
                  <a:lnTo>
                    <a:pt x="576072" y="432053"/>
                  </a:lnTo>
                  <a:lnTo>
                    <a:pt x="576072" y="144018"/>
                  </a:lnTo>
                  <a:lnTo>
                    <a:pt x="201675" y="144018"/>
                  </a:lnTo>
                  <a:lnTo>
                    <a:pt x="2016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5521" y="3141726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01675" y="0"/>
                  </a:moveTo>
                  <a:lnTo>
                    <a:pt x="201675" y="144018"/>
                  </a:lnTo>
                  <a:lnTo>
                    <a:pt x="576072" y="144018"/>
                  </a:lnTo>
                  <a:lnTo>
                    <a:pt x="576072" y="432053"/>
                  </a:lnTo>
                  <a:lnTo>
                    <a:pt x="201675" y="432053"/>
                  </a:lnTo>
                  <a:lnTo>
                    <a:pt x="201675" y="576072"/>
                  </a:lnTo>
                  <a:lnTo>
                    <a:pt x="0" y="288036"/>
                  </a:lnTo>
                  <a:lnTo>
                    <a:pt x="201675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010781" y="4944236"/>
            <a:ext cx="666750" cy="666750"/>
            <a:chOff x="7010781" y="4944236"/>
            <a:chExt cx="666750" cy="666750"/>
          </a:xfrm>
        </p:grpSpPr>
        <p:sp>
          <p:nvSpPr>
            <p:cNvPr id="19" name="object 19"/>
            <p:cNvSpPr/>
            <p:nvPr/>
          </p:nvSpPr>
          <p:spPr>
            <a:xfrm>
              <a:off x="7020306" y="4953761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21004" y="0"/>
                  </a:moveTo>
                  <a:lnTo>
                    <a:pt x="421004" y="161925"/>
                  </a:lnTo>
                  <a:lnTo>
                    <a:pt x="0" y="161925"/>
                  </a:lnTo>
                  <a:lnTo>
                    <a:pt x="0" y="485775"/>
                  </a:lnTo>
                  <a:lnTo>
                    <a:pt x="421004" y="485775"/>
                  </a:lnTo>
                  <a:lnTo>
                    <a:pt x="421004" y="647700"/>
                  </a:lnTo>
                  <a:lnTo>
                    <a:pt x="647700" y="323850"/>
                  </a:lnTo>
                  <a:lnTo>
                    <a:pt x="42100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20306" y="4953761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21004" y="647700"/>
                  </a:moveTo>
                  <a:lnTo>
                    <a:pt x="421004" y="485775"/>
                  </a:lnTo>
                  <a:lnTo>
                    <a:pt x="0" y="485775"/>
                  </a:lnTo>
                  <a:lnTo>
                    <a:pt x="0" y="161925"/>
                  </a:lnTo>
                  <a:lnTo>
                    <a:pt x="421004" y="161925"/>
                  </a:lnTo>
                  <a:lnTo>
                    <a:pt x="421004" y="0"/>
                  </a:lnTo>
                  <a:lnTo>
                    <a:pt x="647700" y="323850"/>
                  </a:lnTo>
                  <a:lnTo>
                    <a:pt x="421004" y="6477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65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Insights-</a:t>
            </a:r>
            <a:r>
              <a:rPr spc="195" dirty="0"/>
              <a:t>Univariate</a:t>
            </a:r>
            <a:r>
              <a:rPr spc="250" dirty="0"/>
              <a:t> </a:t>
            </a:r>
            <a:r>
              <a:rPr spc="150" dirty="0"/>
              <a:t>and</a:t>
            </a:r>
            <a:r>
              <a:rPr spc="229" dirty="0"/>
              <a:t> </a:t>
            </a:r>
            <a:r>
              <a:rPr spc="145" dirty="0"/>
              <a:t>Segmented</a:t>
            </a:r>
            <a:r>
              <a:rPr spc="15" dirty="0"/>
              <a:t> </a:t>
            </a:r>
            <a:r>
              <a:rPr spc="165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" y="1772411"/>
            <a:ext cx="5327904" cy="2743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525768" y="1700783"/>
            <a:ext cx="5473065" cy="2814955"/>
            <a:chOff x="6525768" y="1700783"/>
            <a:chExt cx="5473065" cy="28149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68" y="1700783"/>
              <a:ext cx="5472683" cy="28148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65976" y="2279903"/>
              <a:ext cx="5194300" cy="1323340"/>
            </a:xfrm>
            <a:custGeom>
              <a:avLst/>
              <a:gdLst/>
              <a:ahLst/>
              <a:cxnLst/>
              <a:rect l="l" t="t" r="r" b="b"/>
              <a:pathLst>
                <a:path w="5194300" h="1323339">
                  <a:moveTo>
                    <a:pt x="0" y="1322832"/>
                  </a:moveTo>
                  <a:lnTo>
                    <a:pt x="5193792" y="1322832"/>
                  </a:lnTo>
                </a:path>
                <a:path w="5194300" h="1323339">
                  <a:moveTo>
                    <a:pt x="0" y="1057656"/>
                  </a:moveTo>
                  <a:lnTo>
                    <a:pt x="5193792" y="1057656"/>
                  </a:lnTo>
                </a:path>
                <a:path w="5194300" h="1323339">
                  <a:moveTo>
                    <a:pt x="0" y="794004"/>
                  </a:moveTo>
                  <a:lnTo>
                    <a:pt x="5193792" y="794004"/>
                  </a:lnTo>
                </a:path>
                <a:path w="5194300" h="1323339">
                  <a:moveTo>
                    <a:pt x="0" y="528828"/>
                  </a:moveTo>
                  <a:lnTo>
                    <a:pt x="5193792" y="528828"/>
                  </a:lnTo>
                </a:path>
                <a:path w="5194300" h="1323339">
                  <a:moveTo>
                    <a:pt x="0" y="265175"/>
                  </a:moveTo>
                  <a:lnTo>
                    <a:pt x="5193792" y="265175"/>
                  </a:lnTo>
                </a:path>
                <a:path w="5194300" h="1323339">
                  <a:moveTo>
                    <a:pt x="0" y="0"/>
                  </a:moveTo>
                  <a:lnTo>
                    <a:pt x="519379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0" y="3179000"/>
              <a:ext cx="431266" cy="6965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5284" y="3779519"/>
              <a:ext cx="429768" cy="960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4968" y="2583180"/>
              <a:ext cx="429768" cy="12923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4652" y="3727665"/>
              <a:ext cx="429768" cy="1478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2812" y="2642616"/>
              <a:ext cx="431266" cy="12329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2496" y="3765740"/>
              <a:ext cx="429768" cy="1097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2180" y="2770581"/>
              <a:ext cx="429768" cy="11049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1864" y="3794734"/>
              <a:ext cx="429768" cy="807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60024" y="3285756"/>
              <a:ext cx="431266" cy="5897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8376" y="3177539"/>
              <a:ext cx="214122" cy="6926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8060" y="3776472"/>
              <a:ext cx="214122" cy="937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6220" y="2581655"/>
              <a:ext cx="215646" cy="12885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79708" y="3832860"/>
              <a:ext cx="431266" cy="426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75904" y="3724655"/>
              <a:ext cx="214122" cy="1455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95588" y="2641091"/>
              <a:ext cx="214122" cy="12291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15272" y="3764279"/>
              <a:ext cx="214122" cy="1059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3432" y="2767583"/>
              <a:ext cx="215646" cy="110261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53116" y="3793235"/>
              <a:ext cx="214122" cy="769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72800" y="3284219"/>
              <a:ext cx="214122" cy="58597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657847" y="3417519"/>
            <a:ext cx="5359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12.96%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07377" y="3630295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1.64%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96581" y="3120009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24.22%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1509" y="3633342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2.62%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35314" y="3149600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23.10%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97416" y="3638550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1.88%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74173" y="3212972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20.70%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36148" y="3638169"/>
            <a:ext cx="4514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1.34%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12906" y="3471164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10.95%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375263" y="3643629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0.58%</a:t>
            </a:r>
            <a:endParaRPr sz="1200">
              <a:latin typeface="Cambria"/>
              <a:cs typeface="Cambria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6659626" y="3861561"/>
          <a:ext cx="5205094" cy="582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737235" algn="l"/>
                        </a:tabLst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737870" algn="l"/>
                        </a:tabLst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737235" algn="l"/>
                        </a:tabLst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9075" marR="3175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737870" algn="l"/>
                        </a:tabLst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1F1F1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0-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30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31-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40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41-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51-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60+</a:t>
                      </a:r>
                      <a:r>
                        <a:rPr sz="1200" spc="15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and</a:t>
                      </a:r>
                      <a:r>
                        <a:rPr sz="1200" spc="16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Above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546847" y="1708404"/>
            <a:ext cx="3431286" cy="61188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7720330" y="1780793"/>
            <a:ext cx="306895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95" dirty="0">
                <a:solidFill>
                  <a:srgbClr val="F1F1F1"/>
                </a:solidFill>
                <a:latin typeface="Cambria"/>
                <a:cs typeface="Cambria"/>
              </a:rPr>
              <a:t>Percentage</a:t>
            </a:r>
            <a:r>
              <a:rPr sz="2100" b="1" spc="32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100" dirty="0">
                <a:solidFill>
                  <a:srgbClr val="F1F1F1"/>
                </a:solidFill>
                <a:latin typeface="Cambria"/>
                <a:cs typeface="Cambria"/>
              </a:rPr>
              <a:t>Defaulters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39" name="object 39"/>
          <p:cNvSpPr txBox="1"/>
          <p:nvPr/>
        </p:nvSpPr>
        <p:spPr>
          <a:xfrm>
            <a:off x="1372616" y="5038676"/>
            <a:ext cx="4277995" cy="835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10"/>
              </a:spcBef>
            </a:pP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maximum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1920"/>
              </a:lnSpc>
            </a:pP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take</a:t>
            </a:r>
            <a:r>
              <a:rPr sz="2100" i="1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r>
              <a:rPr sz="2100" i="1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reside</a:t>
            </a:r>
            <a:r>
              <a:rPr sz="2100" i="1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100" i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age</a:t>
            </a:r>
            <a:r>
              <a:rPr sz="2100" i="1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range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2220"/>
              </a:lnSpc>
            </a:pP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31-</a:t>
            </a:r>
            <a:r>
              <a:rPr sz="2100" i="1" spc="-25" dirty="0">
                <a:solidFill>
                  <a:srgbClr val="FFFFFF"/>
                </a:solidFill>
                <a:latin typeface="Cambria"/>
                <a:cs typeface="Cambria"/>
              </a:rPr>
              <a:t>40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26248" y="4982800"/>
            <a:ext cx="4265295" cy="75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95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highest</a:t>
            </a:r>
            <a:r>
              <a:rPr sz="1900" i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defaulters:31-</a:t>
            </a:r>
            <a:r>
              <a:rPr sz="1900" i="1" spc="-25" dirty="0">
                <a:solidFill>
                  <a:srgbClr val="FFFFFF"/>
                </a:solidFill>
                <a:latin typeface="Cambria"/>
                <a:cs typeface="Cambria"/>
              </a:rPr>
              <a:t>40.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730"/>
              </a:lnSpc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lowest</a:t>
            </a:r>
            <a:r>
              <a:rPr sz="1900" i="1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r>
              <a:rPr sz="1900" i="1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25" dirty="0">
                <a:solidFill>
                  <a:srgbClr val="FFFFFF"/>
                </a:solidFill>
                <a:latin typeface="Cambria"/>
                <a:cs typeface="Cambria"/>
              </a:rPr>
              <a:t>60+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2005"/>
              </a:lnSpc>
            </a:pP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900" i="1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above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65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Insights-</a:t>
            </a:r>
            <a:r>
              <a:rPr spc="195" dirty="0"/>
              <a:t>Univariate</a:t>
            </a:r>
            <a:r>
              <a:rPr spc="250" dirty="0"/>
              <a:t> </a:t>
            </a:r>
            <a:r>
              <a:rPr spc="150" dirty="0"/>
              <a:t>and</a:t>
            </a:r>
            <a:r>
              <a:rPr spc="229" dirty="0"/>
              <a:t> </a:t>
            </a:r>
            <a:r>
              <a:rPr spc="145" dirty="0"/>
              <a:t>Segmented</a:t>
            </a:r>
            <a:r>
              <a:rPr spc="15" dirty="0"/>
              <a:t> </a:t>
            </a:r>
            <a:r>
              <a:rPr spc="16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8872" y="5038676"/>
            <a:ext cx="4290060" cy="835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10"/>
              </a:spcBef>
            </a:pP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maximum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number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1920"/>
              </a:lnSpc>
            </a:pP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who</a:t>
            </a:r>
            <a:r>
              <a:rPr sz="2100" i="1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take</a:t>
            </a:r>
            <a:r>
              <a:rPr sz="2100" i="1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loans</a:t>
            </a:r>
            <a:r>
              <a:rPr sz="2100" i="1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reside</a:t>
            </a:r>
            <a:r>
              <a:rPr sz="2100" i="1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0-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9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2100" i="1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2220"/>
              </a:lnSpc>
            </a:pP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experience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78369" y="4901393"/>
            <a:ext cx="4156710" cy="97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95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highest</a:t>
            </a:r>
            <a:r>
              <a:rPr sz="1900" i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defaulters:0-</a:t>
            </a:r>
            <a:r>
              <a:rPr sz="1900" i="1" spc="-50" dirty="0">
                <a:solidFill>
                  <a:srgbClr val="FFFFFF"/>
                </a:solidFill>
                <a:latin typeface="Cambria"/>
                <a:cs typeface="Cambria"/>
              </a:rPr>
              <a:t>9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730"/>
              </a:lnSpc>
            </a:pPr>
            <a:r>
              <a:rPr sz="1900" i="1" spc="4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endParaRPr sz="1900">
              <a:latin typeface="Cambria"/>
              <a:cs typeface="Cambria"/>
            </a:endParaRPr>
          </a:p>
          <a:p>
            <a:pPr marL="12700" marR="5080">
              <a:lnSpc>
                <a:spcPct val="75800"/>
              </a:lnSpc>
              <a:spcBef>
                <a:spcPts val="280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lowest</a:t>
            </a:r>
            <a:r>
              <a:rPr sz="1900" i="1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r>
              <a:rPr sz="1900" i="1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30-</a:t>
            </a:r>
            <a:r>
              <a:rPr sz="1900" i="1" spc="-25" dirty="0">
                <a:solidFill>
                  <a:srgbClr val="FFFFFF"/>
                </a:solidFill>
                <a:latin typeface="Cambria"/>
                <a:cs typeface="Cambria"/>
              </a:rPr>
              <a:t>39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years.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2627" y="2001011"/>
            <a:ext cx="5664835" cy="2527300"/>
            <a:chOff x="452627" y="2001011"/>
            <a:chExt cx="5664835" cy="2527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27" y="2001011"/>
              <a:ext cx="5664708" cy="25267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6843" y="2499359"/>
              <a:ext cx="5318760" cy="0"/>
            </a:xfrm>
            <a:custGeom>
              <a:avLst/>
              <a:gdLst/>
              <a:ahLst/>
              <a:cxnLst/>
              <a:rect l="l" t="t" r="r" b="b"/>
              <a:pathLst>
                <a:path w="5318760">
                  <a:moveTo>
                    <a:pt x="0" y="0"/>
                  </a:moveTo>
                  <a:lnTo>
                    <a:pt x="5318759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195" y="2877311"/>
              <a:ext cx="754430" cy="13472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972" y="2874263"/>
              <a:ext cx="537210" cy="134188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869948" y="3826751"/>
            <a:ext cx="755015" cy="398145"/>
            <a:chOff x="1869948" y="3826751"/>
            <a:chExt cx="755015" cy="39814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948" y="3828262"/>
              <a:ext cx="754430" cy="3962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2724" y="3826751"/>
              <a:ext cx="537222" cy="38939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61203" y="4189476"/>
            <a:ext cx="754430" cy="3505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933700" y="4133088"/>
            <a:ext cx="755015" cy="91440"/>
            <a:chOff x="2933700" y="4133088"/>
            <a:chExt cx="755015" cy="9144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3700" y="4134624"/>
              <a:ext cx="754430" cy="899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6476" y="4133088"/>
              <a:ext cx="538734" cy="845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997452" y="3890759"/>
            <a:ext cx="755015" cy="334010"/>
            <a:chOff x="3997452" y="3890759"/>
            <a:chExt cx="755015" cy="33401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7452" y="3892334"/>
              <a:ext cx="754430" cy="3321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0228" y="3890759"/>
              <a:ext cx="537210" cy="325386"/>
            </a:xfrm>
            <a:prstGeom prst="rect">
              <a:avLst/>
            </a:prstGeom>
          </p:spPr>
        </p:pic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56844" y="2929127"/>
          <a:ext cx="5319393" cy="1597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marL="151130" algn="ctr">
                        <a:lnSpc>
                          <a:spcPts val="12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31172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spc="-2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8983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8382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200" spc="-2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1842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10795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830" algn="ctr">
                        <a:lnSpc>
                          <a:spcPct val="100000"/>
                        </a:lnSpc>
                        <a:spcBef>
                          <a:spcPts val="850"/>
                        </a:spcBef>
                        <a:tabLst>
                          <a:tab pos="1106170" algn="l"/>
                        </a:tabLst>
                      </a:pPr>
                      <a:r>
                        <a:rPr sz="1200" spc="-2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7481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37" baseline="-20833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521</a:t>
                      </a:r>
                      <a:endParaRPr sz="1800" baseline="-20833">
                        <a:latin typeface="Cambria"/>
                        <a:cs typeface="Cambria"/>
                      </a:endParaRPr>
                    </a:p>
                  </a:txBody>
                  <a:tcPr marL="0" marR="0" marT="10795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2255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0-</a:t>
                      </a: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40</a:t>
                      </a:r>
                      <a:r>
                        <a:rPr sz="1200" spc="13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and</a:t>
                      </a:r>
                      <a:r>
                        <a:rPr sz="1200" spc="1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Above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20-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29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1064260" algn="l"/>
                        </a:tabLst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10-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19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30-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39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1216152" y="2008632"/>
            <a:ext cx="4304665" cy="936625"/>
            <a:chOff x="1216152" y="2008632"/>
            <a:chExt cx="4304665" cy="93662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6152" y="2008632"/>
              <a:ext cx="4304538" cy="6118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18816" y="2333244"/>
              <a:ext cx="1212342" cy="6118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390014" y="2081022"/>
            <a:ext cx="3858260" cy="6737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515110" marR="5080" indent="-1503045">
              <a:lnSpc>
                <a:spcPct val="101400"/>
              </a:lnSpc>
              <a:spcBef>
                <a:spcPts val="85"/>
              </a:spcBef>
            </a:pPr>
            <a:r>
              <a:rPr sz="2100" b="1" spc="100" dirty="0">
                <a:solidFill>
                  <a:srgbClr val="F1F1F1"/>
                </a:solidFill>
                <a:latin typeface="Cambria"/>
                <a:cs typeface="Cambria"/>
              </a:rPr>
              <a:t>Distribution</a:t>
            </a:r>
            <a:r>
              <a:rPr sz="2100" b="1" spc="31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dirty="0">
                <a:solidFill>
                  <a:srgbClr val="F1F1F1"/>
                </a:solidFill>
                <a:latin typeface="Cambria"/>
                <a:cs typeface="Cambria"/>
              </a:rPr>
              <a:t>of</a:t>
            </a:r>
            <a:r>
              <a:rPr sz="2100" b="1" spc="32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100" dirty="0">
                <a:solidFill>
                  <a:srgbClr val="F1F1F1"/>
                </a:solidFill>
                <a:latin typeface="Cambria"/>
                <a:cs typeface="Cambria"/>
              </a:rPr>
              <a:t>Employment </a:t>
            </a:r>
            <a:r>
              <a:rPr sz="2100" b="1" spc="55" dirty="0">
                <a:solidFill>
                  <a:srgbClr val="F1F1F1"/>
                </a:solidFill>
                <a:latin typeface="Cambria"/>
                <a:cs typeface="Cambria"/>
              </a:rPr>
              <a:t>Years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525768" y="2001011"/>
            <a:ext cx="5295900" cy="2527300"/>
            <a:chOff x="6525768" y="2001011"/>
            <a:chExt cx="5295900" cy="252730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768" y="2001011"/>
              <a:ext cx="5295900" cy="252679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751320" y="3627119"/>
              <a:ext cx="4846320" cy="585470"/>
            </a:xfrm>
            <a:custGeom>
              <a:avLst/>
              <a:gdLst/>
              <a:ahLst/>
              <a:cxnLst/>
              <a:rect l="l" t="t" r="r" b="b"/>
              <a:pathLst>
                <a:path w="4846320" h="585470">
                  <a:moveTo>
                    <a:pt x="0" y="0"/>
                  </a:moveTo>
                  <a:lnTo>
                    <a:pt x="4846320" y="0"/>
                  </a:lnTo>
                </a:path>
                <a:path w="4846320" h="585470">
                  <a:moveTo>
                    <a:pt x="0" y="0"/>
                  </a:moveTo>
                  <a:lnTo>
                    <a:pt x="0" y="292607"/>
                  </a:lnTo>
                </a:path>
                <a:path w="4846320" h="585470">
                  <a:moveTo>
                    <a:pt x="969263" y="0"/>
                  </a:moveTo>
                  <a:lnTo>
                    <a:pt x="969263" y="292607"/>
                  </a:lnTo>
                </a:path>
                <a:path w="4846320" h="585470">
                  <a:moveTo>
                    <a:pt x="1938527" y="0"/>
                  </a:moveTo>
                  <a:lnTo>
                    <a:pt x="1938527" y="292607"/>
                  </a:lnTo>
                </a:path>
                <a:path w="4846320" h="585470">
                  <a:moveTo>
                    <a:pt x="2907791" y="0"/>
                  </a:moveTo>
                  <a:lnTo>
                    <a:pt x="2907791" y="292607"/>
                  </a:lnTo>
                </a:path>
                <a:path w="4846320" h="585470">
                  <a:moveTo>
                    <a:pt x="3877055" y="0"/>
                  </a:moveTo>
                  <a:lnTo>
                    <a:pt x="3877055" y="292607"/>
                  </a:lnTo>
                </a:path>
                <a:path w="4846320" h="585470">
                  <a:moveTo>
                    <a:pt x="4846320" y="0"/>
                  </a:moveTo>
                  <a:lnTo>
                    <a:pt x="4846320" y="292607"/>
                  </a:lnTo>
                </a:path>
                <a:path w="4846320" h="585470">
                  <a:moveTo>
                    <a:pt x="0" y="292607"/>
                  </a:moveTo>
                  <a:lnTo>
                    <a:pt x="0" y="585215"/>
                  </a:lnTo>
                </a:path>
                <a:path w="4846320" h="585470">
                  <a:moveTo>
                    <a:pt x="969263" y="292607"/>
                  </a:moveTo>
                  <a:lnTo>
                    <a:pt x="969263" y="585215"/>
                  </a:lnTo>
                </a:path>
                <a:path w="4846320" h="585470">
                  <a:moveTo>
                    <a:pt x="1938527" y="292607"/>
                  </a:moveTo>
                  <a:lnTo>
                    <a:pt x="1938527" y="585215"/>
                  </a:lnTo>
                </a:path>
                <a:path w="4846320" h="585470">
                  <a:moveTo>
                    <a:pt x="2907791" y="292607"/>
                  </a:moveTo>
                  <a:lnTo>
                    <a:pt x="2907791" y="585215"/>
                  </a:lnTo>
                </a:path>
                <a:path w="4846320" h="585470">
                  <a:moveTo>
                    <a:pt x="3877055" y="292607"/>
                  </a:moveTo>
                  <a:lnTo>
                    <a:pt x="3877055" y="585215"/>
                  </a:lnTo>
                </a:path>
                <a:path w="4846320" h="585470">
                  <a:moveTo>
                    <a:pt x="4846320" y="292607"/>
                  </a:moveTo>
                  <a:lnTo>
                    <a:pt x="4846320" y="585215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1840" y="2648686"/>
              <a:ext cx="4134611" cy="12131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235190" y="2667761"/>
              <a:ext cx="3877310" cy="955675"/>
            </a:xfrm>
            <a:custGeom>
              <a:avLst/>
              <a:gdLst/>
              <a:ahLst/>
              <a:cxnLst/>
              <a:rect l="l" t="t" r="r" b="b"/>
              <a:pathLst>
                <a:path w="3877309" h="955675">
                  <a:moveTo>
                    <a:pt x="0" y="0"/>
                  </a:moveTo>
                  <a:lnTo>
                    <a:pt x="969263" y="800100"/>
                  </a:lnTo>
                  <a:lnTo>
                    <a:pt x="1938527" y="829055"/>
                  </a:lnTo>
                  <a:lnTo>
                    <a:pt x="2907791" y="934212"/>
                  </a:lnTo>
                  <a:lnTo>
                    <a:pt x="3877055" y="955548"/>
                  </a:lnTo>
                </a:path>
              </a:pathLst>
            </a:custGeom>
            <a:ln w="34925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16568" y="3299459"/>
              <a:ext cx="58419" cy="196850"/>
            </a:xfrm>
            <a:custGeom>
              <a:avLst/>
              <a:gdLst/>
              <a:ahLst/>
              <a:cxnLst/>
              <a:rect l="l" t="t" r="r" b="b"/>
              <a:pathLst>
                <a:path w="58420" h="196850">
                  <a:moveTo>
                    <a:pt x="57911" y="19659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950707" y="3180969"/>
            <a:ext cx="523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12.49%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863330" y="3082797"/>
            <a:ext cx="523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10.23%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932161" y="3314827"/>
            <a:ext cx="438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2.06%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901426" y="3336163"/>
            <a:ext cx="438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0.40%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35190" y="2963417"/>
            <a:ext cx="3877310" cy="817244"/>
          </a:xfrm>
          <a:custGeom>
            <a:avLst/>
            <a:gdLst/>
            <a:ahLst/>
            <a:cxnLst/>
            <a:rect l="l" t="t" r="r" b="b"/>
            <a:pathLst>
              <a:path w="3877309" h="817245">
                <a:moveTo>
                  <a:pt x="0" y="0"/>
                </a:moveTo>
                <a:lnTo>
                  <a:pt x="3877055" y="816864"/>
                </a:lnTo>
              </a:path>
            </a:pathLst>
          </a:custGeom>
          <a:ln w="19050">
            <a:solidFill>
              <a:srgbClr val="FFFF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126858" y="3712845"/>
            <a:ext cx="233045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0-</a:t>
            </a:r>
            <a:r>
              <a:rPr sz="1200" spc="-50" dirty="0">
                <a:solidFill>
                  <a:srgbClr val="D9D9D9"/>
                </a:solidFill>
                <a:latin typeface="Cambria"/>
                <a:cs typeface="Cambria"/>
              </a:rPr>
              <a:t>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32776" y="3712845"/>
            <a:ext cx="1650364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>
              <a:lnSpc>
                <a:spcPct val="100000"/>
              </a:lnSpc>
              <a:spcBef>
                <a:spcPts val="100"/>
              </a:spcBef>
              <a:tabLst>
                <a:tab pos="1400175" algn="l"/>
              </a:tabLst>
            </a:pPr>
            <a:r>
              <a:rPr sz="1200" spc="-5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	</a:t>
            </a:r>
            <a:r>
              <a:rPr sz="1200" spc="-5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860"/>
              </a:spcBef>
              <a:tabLst>
                <a:tab pos="1247775" algn="l"/>
              </a:tabLst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40</a:t>
            </a:r>
            <a:r>
              <a:rPr sz="1200" spc="13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and</a:t>
            </a:r>
            <a:r>
              <a:rPr sz="1200" spc="13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Above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	</a:t>
            </a: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10-</a:t>
            </a: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19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50450" y="3712845"/>
            <a:ext cx="401955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86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20-</a:t>
            </a: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29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919714" y="3712845"/>
            <a:ext cx="401955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86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30-</a:t>
            </a: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39</a:t>
            </a:r>
            <a:endParaRPr sz="1200">
              <a:latin typeface="Cambria"/>
              <a:cs typeface="Cambri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941819" y="2008632"/>
            <a:ext cx="4461510" cy="61188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6981443" y="2081022"/>
            <a:ext cx="4232275" cy="509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6685">
              <a:lnSpc>
                <a:spcPts val="2430"/>
              </a:lnSpc>
              <a:spcBef>
                <a:spcPts val="125"/>
              </a:spcBef>
            </a:pPr>
            <a:r>
              <a:rPr sz="2100" b="1" spc="110" dirty="0">
                <a:solidFill>
                  <a:srgbClr val="F1F1F1"/>
                </a:solidFill>
                <a:latin typeface="Cambria"/>
                <a:cs typeface="Cambria"/>
              </a:rPr>
              <a:t>Segmented</a:t>
            </a:r>
            <a:r>
              <a:rPr sz="2100" b="1" spc="30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75" dirty="0">
                <a:solidFill>
                  <a:srgbClr val="F1F1F1"/>
                </a:solidFill>
                <a:latin typeface="Cambria"/>
                <a:cs typeface="Cambria"/>
              </a:rPr>
              <a:t>employment</a:t>
            </a:r>
            <a:r>
              <a:rPr sz="2100" b="1" spc="30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75" dirty="0">
                <a:solidFill>
                  <a:srgbClr val="F1F1F1"/>
                </a:solidFill>
                <a:latin typeface="Cambria"/>
                <a:cs typeface="Cambria"/>
              </a:rPr>
              <a:t>years</a:t>
            </a:r>
            <a:endParaRPr sz="2100">
              <a:latin typeface="Cambria"/>
              <a:cs typeface="Cambria"/>
            </a:endParaRPr>
          </a:p>
          <a:p>
            <a:pPr>
              <a:lnSpc>
                <a:spcPts val="1350"/>
              </a:lnSpc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74.81%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65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Insights-</a:t>
            </a:r>
            <a:r>
              <a:rPr spc="195" dirty="0"/>
              <a:t>Univariate</a:t>
            </a:r>
            <a:r>
              <a:rPr spc="250" dirty="0"/>
              <a:t> </a:t>
            </a:r>
            <a:r>
              <a:rPr spc="150" dirty="0"/>
              <a:t>and</a:t>
            </a:r>
            <a:r>
              <a:rPr spc="229" dirty="0"/>
              <a:t> </a:t>
            </a:r>
            <a:r>
              <a:rPr spc="145" dirty="0"/>
              <a:t>Segmented</a:t>
            </a:r>
            <a:r>
              <a:rPr spc="15" dirty="0"/>
              <a:t> </a:t>
            </a:r>
            <a:r>
              <a:rPr spc="16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4793" y="5030100"/>
            <a:ext cx="4182110" cy="5924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15"/>
              </a:spcBef>
            </a:pP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female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2220"/>
              </a:lnSpc>
            </a:pP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much</a:t>
            </a:r>
            <a:r>
              <a:rPr sz="2100" i="1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than</a:t>
            </a:r>
            <a:r>
              <a:rPr sz="2100" i="1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other</a:t>
            </a:r>
            <a:r>
              <a:rPr sz="2100" i="1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gender(s)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4367" y="4968830"/>
            <a:ext cx="4254500" cy="75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95"/>
              </a:spcBef>
            </a:pPr>
            <a:r>
              <a:rPr sz="1900" i="1" spc="60" dirty="0">
                <a:solidFill>
                  <a:srgbClr val="FFFFFF"/>
                </a:solidFill>
                <a:latin typeface="Cambria"/>
                <a:cs typeface="Cambria"/>
              </a:rPr>
              <a:t>Female</a:t>
            </a:r>
            <a:r>
              <a:rPr sz="1900" i="1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1900" i="1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900" i="1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sz="1900" i="1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1900">
              <a:latin typeface="Cambria"/>
              <a:cs typeface="Cambria"/>
            </a:endParaRPr>
          </a:p>
          <a:p>
            <a:pPr marL="12700" marR="909955">
              <a:lnSpc>
                <a:spcPct val="75800"/>
              </a:lnSpc>
              <a:spcBef>
                <a:spcPts val="275"/>
              </a:spcBef>
            </a:pP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defaulters</a:t>
            </a:r>
            <a:r>
              <a:rPr sz="1900" i="1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compared</a:t>
            </a:r>
            <a:r>
              <a:rPr sz="1900" i="1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900" i="1" spc="2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other gender(s)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8536" y="1828800"/>
            <a:ext cx="5615940" cy="2607945"/>
            <a:chOff x="478536" y="1828800"/>
            <a:chExt cx="5615940" cy="2607945"/>
          </a:xfrm>
        </p:grpSpPr>
        <p:sp>
          <p:nvSpPr>
            <p:cNvPr id="7" name="object 7"/>
            <p:cNvSpPr/>
            <p:nvPr/>
          </p:nvSpPr>
          <p:spPr>
            <a:xfrm>
              <a:off x="478536" y="1828800"/>
              <a:ext cx="5615940" cy="2607945"/>
            </a:xfrm>
            <a:custGeom>
              <a:avLst/>
              <a:gdLst/>
              <a:ahLst/>
              <a:cxnLst/>
              <a:rect l="l" t="t" r="r" b="b"/>
              <a:pathLst>
                <a:path w="5615940" h="2607945">
                  <a:moveTo>
                    <a:pt x="5615940" y="0"/>
                  </a:moveTo>
                  <a:lnTo>
                    <a:pt x="0" y="0"/>
                  </a:lnTo>
                  <a:lnTo>
                    <a:pt x="0" y="2607564"/>
                  </a:lnTo>
                  <a:lnTo>
                    <a:pt x="5615940" y="2607564"/>
                  </a:lnTo>
                  <a:lnTo>
                    <a:pt x="56159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4" y="3799077"/>
              <a:ext cx="5273040" cy="95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84" y="3599433"/>
              <a:ext cx="5273040" cy="95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84" y="3399789"/>
              <a:ext cx="5273040" cy="95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984" y="3198622"/>
              <a:ext cx="5273040" cy="95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21" y="2599690"/>
              <a:ext cx="5277802" cy="14085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84" y="2998977"/>
              <a:ext cx="5273040" cy="95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84" y="2799333"/>
              <a:ext cx="5273040" cy="95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2325" y="2604516"/>
              <a:ext cx="9525" cy="13990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1391" y="2604516"/>
              <a:ext cx="4075938" cy="14081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01496" y="2691383"/>
              <a:ext cx="3938270" cy="1312545"/>
            </a:xfrm>
            <a:custGeom>
              <a:avLst/>
              <a:gdLst/>
              <a:ahLst/>
              <a:cxnLst/>
              <a:rect l="l" t="t" r="r" b="b"/>
              <a:pathLst>
                <a:path w="3938270" h="1312545">
                  <a:moveTo>
                    <a:pt x="0" y="0"/>
                  </a:moveTo>
                  <a:lnTo>
                    <a:pt x="423672" y="0"/>
                  </a:lnTo>
                  <a:lnTo>
                    <a:pt x="423672" y="1312164"/>
                  </a:lnTo>
                  <a:lnTo>
                    <a:pt x="0" y="1312164"/>
                  </a:lnTo>
                  <a:lnTo>
                    <a:pt x="0" y="0"/>
                  </a:lnTo>
                  <a:close/>
                </a:path>
                <a:path w="3938270" h="1312545">
                  <a:moveTo>
                    <a:pt x="1757172" y="626363"/>
                  </a:moveTo>
                  <a:lnTo>
                    <a:pt x="2180843" y="626363"/>
                  </a:lnTo>
                  <a:lnTo>
                    <a:pt x="2180843" y="1312164"/>
                  </a:lnTo>
                  <a:lnTo>
                    <a:pt x="1757172" y="1312164"/>
                  </a:lnTo>
                  <a:lnTo>
                    <a:pt x="1757172" y="626363"/>
                  </a:lnTo>
                  <a:close/>
                </a:path>
                <a:path w="3938270" h="1312545">
                  <a:moveTo>
                    <a:pt x="3514343" y="1310639"/>
                  </a:moveTo>
                  <a:lnTo>
                    <a:pt x="3938016" y="1310639"/>
                  </a:lnTo>
                  <a:lnTo>
                    <a:pt x="3938016" y="1312164"/>
                  </a:lnTo>
                  <a:lnTo>
                    <a:pt x="3514343" y="1312164"/>
                  </a:lnTo>
                  <a:lnTo>
                    <a:pt x="3514343" y="1310639"/>
                  </a:lnTo>
                  <a:close/>
                </a:path>
              </a:pathLst>
            </a:custGeom>
            <a:ln w="9525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98702" y="2436114"/>
            <a:ext cx="43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EBEBE"/>
                </a:solidFill>
                <a:latin typeface="Cambria"/>
                <a:cs typeface="Cambria"/>
              </a:rPr>
              <a:t>32823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56889" y="3062478"/>
            <a:ext cx="43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EBEBE"/>
                </a:solidFill>
                <a:latin typeface="Cambria"/>
                <a:cs typeface="Cambria"/>
              </a:rPr>
              <a:t>17174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62150" y="4088968"/>
            <a:ext cx="114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95" dirty="0">
                <a:solidFill>
                  <a:srgbClr val="BEBEBE"/>
                </a:solidFill>
                <a:latin typeface="Cambria"/>
                <a:cs typeface="Cambria"/>
              </a:rPr>
              <a:t>F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99129" y="4088968"/>
            <a:ext cx="1568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BEBEBE"/>
                </a:solidFill>
                <a:latin typeface="Cambria"/>
                <a:cs typeface="Cambria"/>
              </a:rPr>
              <a:t>M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58511" y="3749420"/>
            <a:ext cx="354965" cy="54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BEBEBE"/>
                </a:solidFill>
                <a:latin typeface="Cambria"/>
                <a:cs typeface="Cambria"/>
              </a:rPr>
              <a:t>2</a:t>
            </a:r>
            <a:endParaRPr sz="12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1235"/>
              </a:spcBef>
            </a:pPr>
            <a:r>
              <a:rPr sz="1200" spc="114" dirty="0">
                <a:solidFill>
                  <a:srgbClr val="BEBEBE"/>
                </a:solidFill>
                <a:latin typeface="Cambria"/>
                <a:cs typeface="Cambria"/>
              </a:rPr>
              <a:t>XNA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97861" y="1908809"/>
            <a:ext cx="218503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solidFill>
                  <a:srgbClr val="D9D9D9"/>
                </a:solidFill>
                <a:latin typeface="Cambria"/>
                <a:cs typeface="Cambria"/>
              </a:rPr>
              <a:t>Gender</a:t>
            </a:r>
            <a:r>
              <a:rPr sz="1850" b="1" spc="16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850" b="1" spc="-10" dirty="0">
                <a:solidFill>
                  <a:srgbClr val="D9D9D9"/>
                </a:solidFill>
                <a:latin typeface="Cambria"/>
                <a:cs typeface="Cambria"/>
              </a:rPr>
              <a:t>distribution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8536" y="1828800"/>
            <a:ext cx="5615940" cy="2607945"/>
          </a:xfrm>
          <a:custGeom>
            <a:avLst/>
            <a:gdLst/>
            <a:ahLst/>
            <a:cxnLst/>
            <a:rect l="l" t="t" r="r" b="b"/>
            <a:pathLst>
              <a:path w="5615940" h="2607945">
                <a:moveTo>
                  <a:pt x="0" y="2607564"/>
                </a:moveTo>
                <a:lnTo>
                  <a:pt x="5615940" y="2607564"/>
                </a:lnTo>
                <a:lnTo>
                  <a:pt x="5615940" y="0"/>
                </a:lnTo>
                <a:lnTo>
                  <a:pt x="0" y="0"/>
                </a:lnTo>
                <a:lnTo>
                  <a:pt x="0" y="2607564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826495" y="3726216"/>
            <a:ext cx="722376" cy="1063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525768" y="1828800"/>
            <a:ext cx="5329555" cy="2607945"/>
            <a:chOff x="6525768" y="1828800"/>
            <a:chExt cx="5329555" cy="2607945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5768" y="1828800"/>
              <a:ext cx="5329428" cy="260756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88836" y="2528316"/>
              <a:ext cx="5003800" cy="1028700"/>
            </a:xfrm>
            <a:custGeom>
              <a:avLst/>
              <a:gdLst/>
              <a:ahLst/>
              <a:cxnLst/>
              <a:rect l="l" t="t" r="r" b="b"/>
              <a:pathLst>
                <a:path w="5003800" h="1028700">
                  <a:moveTo>
                    <a:pt x="0" y="1028700"/>
                  </a:moveTo>
                  <a:lnTo>
                    <a:pt x="5003292" y="1028700"/>
                  </a:lnTo>
                </a:path>
                <a:path w="5003800" h="1028700">
                  <a:moveTo>
                    <a:pt x="0" y="856488"/>
                  </a:moveTo>
                  <a:lnTo>
                    <a:pt x="5003292" y="856488"/>
                  </a:lnTo>
                </a:path>
                <a:path w="5003800" h="1028700">
                  <a:moveTo>
                    <a:pt x="0" y="685800"/>
                  </a:moveTo>
                  <a:lnTo>
                    <a:pt x="5003292" y="685800"/>
                  </a:lnTo>
                </a:path>
                <a:path w="5003800" h="1028700">
                  <a:moveTo>
                    <a:pt x="0" y="513588"/>
                  </a:moveTo>
                  <a:lnTo>
                    <a:pt x="5003292" y="513588"/>
                  </a:lnTo>
                </a:path>
                <a:path w="5003800" h="1028700">
                  <a:moveTo>
                    <a:pt x="0" y="342900"/>
                  </a:moveTo>
                  <a:lnTo>
                    <a:pt x="5003292" y="342900"/>
                  </a:lnTo>
                </a:path>
                <a:path w="5003800" h="1028700">
                  <a:moveTo>
                    <a:pt x="0" y="170687"/>
                  </a:moveTo>
                  <a:lnTo>
                    <a:pt x="5003292" y="170687"/>
                  </a:lnTo>
                </a:path>
                <a:path w="5003800" h="1028700">
                  <a:moveTo>
                    <a:pt x="0" y="0"/>
                  </a:moveTo>
                  <a:lnTo>
                    <a:pt x="500329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2948" y="2679204"/>
              <a:ext cx="723874" cy="10576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4216" y="3649979"/>
              <a:ext cx="722376" cy="868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5484" y="3198914"/>
              <a:ext cx="722376" cy="53793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25228" y="3666693"/>
              <a:ext cx="722376" cy="7015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35724" y="2676131"/>
              <a:ext cx="505205" cy="10538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35468" y="3646932"/>
              <a:ext cx="508253" cy="845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36736" y="3195815"/>
              <a:ext cx="505231" cy="5341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38004" y="3663695"/>
              <a:ext cx="506729" cy="6781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965693" y="3396234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4.53%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23781" y="2944748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30.82%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67341" y="3413252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3.52%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967973" y="3473577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0.00%</a:t>
            </a:r>
            <a:endParaRPr sz="1200">
              <a:latin typeface="Cambria"/>
              <a:cs typeface="Cambria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6682485" y="3722878"/>
          <a:ext cx="5001892" cy="583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3565"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00" spc="9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F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974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00" spc="10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M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30200">
                        <a:lnSpc>
                          <a:spcPts val="1430"/>
                        </a:lnSpc>
                      </a:pPr>
                      <a:r>
                        <a:rPr sz="1200" spc="114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XNA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" name="object 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59752" y="1828800"/>
            <a:ext cx="4367022" cy="55092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922389" y="1869186"/>
            <a:ext cx="4425315" cy="764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3384">
              <a:lnSpc>
                <a:spcPct val="100000"/>
              </a:lnSpc>
              <a:spcBef>
                <a:spcPts val="105"/>
              </a:spcBef>
            </a:pPr>
            <a:r>
              <a:rPr sz="2000" b="1" spc="95" dirty="0">
                <a:solidFill>
                  <a:srgbClr val="F1F1F1"/>
                </a:solidFill>
                <a:latin typeface="Cambria"/>
                <a:cs typeface="Cambria"/>
              </a:rPr>
              <a:t>Segmented</a:t>
            </a:r>
            <a:r>
              <a:rPr sz="2000" b="1" spc="27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000" b="1" spc="50" dirty="0">
                <a:solidFill>
                  <a:srgbClr val="F1F1F1"/>
                </a:solidFill>
                <a:latin typeface="Cambria"/>
                <a:cs typeface="Cambria"/>
              </a:rPr>
              <a:t>gender</a:t>
            </a:r>
            <a:r>
              <a:rPr sz="2000" b="1" spc="28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000" b="1" spc="65" dirty="0">
                <a:solidFill>
                  <a:srgbClr val="F1F1F1"/>
                </a:solidFill>
                <a:latin typeface="Cambria"/>
                <a:cs typeface="Cambria"/>
              </a:rPr>
              <a:t>distribution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61.12%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65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Insights-</a:t>
            </a:r>
            <a:r>
              <a:rPr spc="195" dirty="0"/>
              <a:t>Univariate</a:t>
            </a:r>
            <a:r>
              <a:rPr spc="250" dirty="0"/>
              <a:t> </a:t>
            </a:r>
            <a:r>
              <a:rPr spc="150" dirty="0"/>
              <a:t>and</a:t>
            </a:r>
            <a:r>
              <a:rPr spc="229" dirty="0"/>
              <a:t> </a:t>
            </a:r>
            <a:r>
              <a:rPr spc="145" dirty="0"/>
              <a:t>Segmented</a:t>
            </a:r>
            <a:r>
              <a:rPr spc="15" dirty="0"/>
              <a:t> </a:t>
            </a:r>
            <a:r>
              <a:rPr spc="16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4793" y="4928948"/>
            <a:ext cx="372237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majority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20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793" y="5142308"/>
            <a:ext cx="349250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unaccompanied</a:t>
            </a:r>
            <a:r>
              <a:rPr sz="2100" i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at</a:t>
            </a:r>
            <a:r>
              <a:rPr sz="2100" i="1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2100" i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793" y="5355694"/>
            <a:ext cx="430276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issuing</a:t>
            </a:r>
            <a:r>
              <a:rPr sz="2100" i="1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loans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1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themselves</a:t>
            </a:r>
            <a:r>
              <a:rPr sz="2100" i="1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793" y="5568732"/>
            <a:ext cx="687070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bank.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4367" y="4978482"/>
            <a:ext cx="34474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Maximum</a:t>
            </a:r>
            <a:r>
              <a:rPr sz="19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54367" y="5170506"/>
            <a:ext cx="24593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35" dirty="0">
                <a:solidFill>
                  <a:srgbClr val="FFFFFF"/>
                </a:solidFill>
                <a:latin typeface="Cambria"/>
                <a:cs typeface="Cambria"/>
              </a:rPr>
              <a:t>Unaccompanied</a:t>
            </a:r>
            <a:r>
              <a:rPr sz="1900" b="1" i="1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30" dirty="0">
                <a:solidFill>
                  <a:srgbClr val="FFFFFF"/>
                </a:solidFill>
                <a:latin typeface="Cambria"/>
                <a:cs typeface="Cambria"/>
              </a:rPr>
              <a:t>people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4367" y="5554284"/>
            <a:ext cx="38671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minimum</a:t>
            </a:r>
            <a:r>
              <a:rPr sz="19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4367" y="5746308"/>
            <a:ext cx="41592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9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10" dirty="0">
                <a:solidFill>
                  <a:srgbClr val="FFFFFF"/>
                </a:solidFill>
                <a:latin typeface="Cambria"/>
                <a:cs typeface="Cambria"/>
              </a:rPr>
              <a:t>spouses,</a:t>
            </a:r>
            <a:r>
              <a:rPr sz="1900" b="1" i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900" b="1" i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10" dirty="0">
                <a:solidFill>
                  <a:srgbClr val="FFFFFF"/>
                </a:solidFill>
                <a:latin typeface="Cambria"/>
                <a:cs typeface="Cambria"/>
              </a:rPr>
              <a:t>partners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8536" y="1700783"/>
            <a:ext cx="5759450" cy="2735580"/>
            <a:chOff x="478536" y="1700783"/>
            <a:chExt cx="5759450" cy="273558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536" y="1700783"/>
              <a:ext cx="5759196" cy="27355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94004" y="2564891"/>
              <a:ext cx="5305425" cy="784860"/>
            </a:xfrm>
            <a:custGeom>
              <a:avLst/>
              <a:gdLst/>
              <a:ahLst/>
              <a:cxnLst/>
              <a:rect l="l" t="t" r="r" b="b"/>
              <a:pathLst>
                <a:path w="5305425" h="784860">
                  <a:moveTo>
                    <a:pt x="0" y="784860"/>
                  </a:moveTo>
                  <a:lnTo>
                    <a:pt x="5305044" y="784860"/>
                  </a:lnTo>
                </a:path>
                <a:path w="5305425" h="784860">
                  <a:moveTo>
                    <a:pt x="0" y="588263"/>
                  </a:moveTo>
                  <a:lnTo>
                    <a:pt x="5305044" y="588263"/>
                  </a:lnTo>
                </a:path>
                <a:path w="5305425" h="784860">
                  <a:moveTo>
                    <a:pt x="0" y="393192"/>
                  </a:moveTo>
                  <a:lnTo>
                    <a:pt x="5305044" y="393192"/>
                  </a:lnTo>
                </a:path>
                <a:path w="5305425" h="784860">
                  <a:moveTo>
                    <a:pt x="0" y="196596"/>
                  </a:moveTo>
                  <a:lnTo>
                    <a:pt x="5305044" y="196596"/>
                  </a:lnTo>
                </a:path>
                <a:path w="5305425" h="784860">
                  <a:moveTo>
                    <a:pt x="0" y="0"/>
                  </a:moveTo>
                  <a:lnTo>
                    <a:pt x="5305044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679" y="2750870"/>
              <a:ext cx="600367" cy="8046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6108" y="3506723"/>
              <a:ext cx="600367" cy="487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7344" y="3416820"/>
              <a:ext cx="600367" cy="1386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3536" y="3537204"/>
              <a:ext cx="601865" cy="182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931" y="2749283"/>
              <a:ext cx="384822" cy="7978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4771" y="3531107"/>
              <a:ext cx="600367" cy="243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8595" y="3413760"/>
              <a:ext cx="386334" cy="1348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94004" y="3546348"/>
              <a:ext cx="5305425" cy="0"/>
            </a:xfrm>
            <a:custGeom>
              <a:avLst/>
              <a:gdLst/>
              <a:ahLst/>
              <a:cxnLst/>
              <a:rect l="l" t="t" r="r" b="b"/>
              <a:pathLst>
                <a:path w="5305425">
                  <a:moveTo>
                    <a:pt x="0" y="0"/>
                  </a:moveTo>
                  <a:lnTo>
                    <a:pt x="5305044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60119" y="2497963"/>
            <a:ext cx="43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40435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60473" y="3255009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1849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61208" y="3286125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259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19017" y="3288538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137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19626" y="3290696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36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2090" y="3162680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6549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92826" y="3280664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542</a:t>
            </a:r>
            <a:endParaRPr sz="1200">
              <a:latin typeface="Cambria"/>
              <a:cs typeface="Cambr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0057" y="1711451"/>
            <a:ext cx="5198745" cy="2593340"/>
            <a:chOff x="560057" y="1711451"/>
            <a:chExt cx="5198745" cy="2593340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1619" y="3645407"/>
              <a:ext cx="535051" cy="48247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57" y="3645407"/>
              <a:ext cx="748931" cy="65900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54250" y="3692524"/>
              <a:ext cx="1233805" cy="457200"/>
            </a:xfrm>
            <a:custGeom>
              <a:avLst/>
              <a:gdLst/>
              <a:ahLst/>
              <a:cxnLst/>
              <a:rect l="l" t="t" r="r" b="b"/>
              <a:pathLst>
                <a:path w="1233804" h="457200">
                  <a:moveTo>
                    <a:pt x="109385" y="406273"/>
                  </a:moveTo>
                  <a:lnTo>
                    <a:pt x="100330" y="379222"/>
                  </a:lnTo>
                  <a:lnTo>
                    <a:pt x="100330" y="418973"/>
                  </a:lnTo>
                  <a:lnTo>
                    <a:pt x="99441" y="424065"/>
                  </a:lnTo>
                  <a:lnTo>
                    <a:pt x="98425" y="430415"/>
                  </a:lnTo>
                  <a:lnTo>
                    <a:pt x="95631" y="435495"/>
                  </a:lnTo>
                  <a:lnTo>
                    <a:pt x="91186" y="439293"/>
                  </a:lnTo>
                  <a:lnTo>
                    <a:pt x="86029" y="444373"/>
                  </a:lnTo>
                  <a:lnTo>
                    <a:pt x="80302" y="446913"/>
                  </a:lnTo>
                  <a:lnTo>
                    <a:pt x="73977" y="448195"/>
                  </a:lnTo>
                  <a:lnTo>
                    <a:pt x="67056" y="448195"/>
                  </a:lnTo>
                  <a:lnTo>
                    <a:pt x="31623" y="425323"/>
                  </a:lnTo>
                  <a:lnTo>
                    <a:pt x="10160" y="391045"/>
                  </a:lnTo>
                  <a:lnTo>
                    <a:pt x="9867" y="384695"/>
                  </a:lnTo>
                  <a:lnTo>
                    <a:pt x="11125" y="377063"/>
                  </a:lnTo>
                  <a:lnTo>
                    <a:pt x="39878" y="356743"/>
                  </a:lnTo>
                  <a:lnTo>
                    <a:pt x="46482" y="358013"/>
                  </a:lnTo>
                  <a:lnTo>
                    <a:pt x="53594" y="361823"/>
                  </a:lnTo>
                  <a:lnTo>
                    <a:pt x="59131" y="364363"/>
                  </a:lnTo>
                  <a:lnTo>
                    <a:pt x="65100" y="369443"/>
                  </a:lnTo>
                  <a:lnTo>
                    <a:pt x="71462" y="374523"/>
                  </a:lnTo>
                  <a:lnTo>
                    <a:pt x="78232" y="380873"/>
                  </a:lnTo>
                  <a:lnTo>
                    <a:pt x="84188" y="387223"/>
                  </a:lnTo>
                  <a:lnTo>
                    <a:pt x="93052" y="398665"/>
                  </a:lnTo>
                  <a:lnTo>
                    <a:pt x="96012" y="405015"/>
                  </a:lnTo>
                  <a:lnTo>
                    <a:pt x="99187" y="411365"/>
                  </a:lnTo>
                  <a:lnTo>
                    <a:pt x="100330" y="418973"/>
                  </a:lnTo>
                  <a:lnTo>
                    <a:pt x="100330" y="379222"/>
                  </a:lnTo>
                  <a:lnTo>
                    <a:pt x="71920" y="352945"/>
                  </a:lnTo>
                  <a:lnTo>
                    <a:pt x="50901" y="347865"/>
                  </a:lnTo>
                  <a:lnTo>
                    <a:pt x="43967" y="349123"/>
                  </a:lnTo>
                  <a:lnTo>
                    <a:pt x="37084" y="349123"/>
                  </a:lnTo>
                  <a:lnTo>
                    <a:pt x="5842" y="373265"/>
                  </a:lnTo>
                  <a:lnTo>
                    <a:pt x="0" y="399923"/>
                  </a:lnTo>
                  <a:lnTo>
                    <a:pt x="800" y="406273"/>
                  </a:lnTo>
                  <a:lnTo>
                    <a:pt x="24409" y="444373"/>
                  </a:lnTo>
                  <a:lnTo>
                    <a:pt x="51739" y="457073"/>
                  </a:lnTo>
                  <a:lnTo>
                    <a:pt x="72390" y="457073"/>
                  </a:lnTo>
                  <a:lnTo>
                    <a:pt x="103124" y="432943"/>
                  </a:lnTo>
                  <a:lnTo>
                    <a:pt x="109270" y="411365"/>
                  </a:lnTo>
                  <a:lnTo>
                    <a:pt x="109385" y="406273"/>
                  </a:lnTo>
                  <a:close/>
                </a:path>
                <a:path w="1233804" h="457200">
                  <a:moveTo>
                    <a:pt x="167132" y="366915"/>
                  </a:moveTo>
                  <a:lnTo>
                    <a:pt x="167055" y="365645"/>
                  </a:lnTo>
                  <a:lnTo>
                    <a:pt x="166979" y="364363"/>
                  </a:lnTo>
                  <a:lnTo>
                    <a:pt x="166903" y="363093"/>
                  </a:lnTo>
                  <a:lnTo>
                    <a:pt x="166827" y="361823"/>
                  </a:lnTo>
                  <a:lnTo>
                    <a:pt x="166751" y="360565"/>
                  </a:lnTo>
                  <a:lnTo>
                    <a:pt x="166649" y="359295"/>
                  </a:lnTo>
                  <a:lnTo>
                    <a:pt x="166547" y="358013"/>
                  </a:lnTo>
                  <a:lnTo>
                    <a:pt x="166446" y="356743"/>
                  </a:lnTo>
                  <a:lnTo>
                    <a:pt x="166344" y="355473"/>
                  </a:lnTo>
                  <a:lnTo>
                    <a:pt x="166243" y="354215"/>
                  </a:lnTo>
                  <a:lnTo>
                    <a:pt x="162941" y="347865"/>
                  </a:lnTo>
                  <a:lnTo>
                    <a:pt x="156591" y="341515"/>
                  </a:lnTo>
                  <a:lnTo>
                    <a:pt x="153035" y="345313"/>
                  </a:lnTo>
                  <a:lnTo>
                    <a:pt x="157861" y="350393"/>
                  </a:lnTo>
                  <a:lnTo>
                    <a:pt x="160528" y="355473"/>
                  </a:lnTo>
                  <a:lnTo>
                    <a:pt x="161544" y="363093"/>
                  </a:lnTo>
                  <a:lnTo>
                    <a:pt x="160655" y="365645"/>
                  </a:lnTo>
                  <a:lnTo>
                    <a:pt x="158242" y="368173"/>
                  </a:lnTo>
                  <a:lnTo>
                    <a:pt x="156210" y="370713"/>
                  </a:lnTo>
                  <a:lnTo>
                    <a:pt x="148336" y="370713"/>
                  </a:lnTo>
                  <a:lnTo>
                    <a:pt x="145669" y="369443"/>
                  </a:lnTo>
                  <a:lnTo>
                    <a:pt x="120167" y="344043"/>
                  </a:lnTo>
                  <a:lnTo>
                    <a:pt x="111252" y="335165"/>
                  </a:lnTo>
                  <a:lnTo>
                    <a:pt x="116166" y="330073"/>
                  </a:lnTo>
                  <a:lnTo>
                    <a:pt x="127254" y="318643"/>
                  </a:lnTo>
                  <a:lnTo>
                    <a:pt x="122301" y="314845"/>
                  </a:lnTo>
                  <a:lnTo>
                    <a:pt x="106426" y="330073"/>
                  </a:lnTo>
                  <a:lnTo>
                    <a:pt x="86360" y="309765"/>
                  </a:lnTo>
                  <a:lnTo>
                    <a:pt x="82804" y="313563"/>
                  </a:lnTo>
                  <a:lnTo>
                    <a:pt x="89535" y="321195"/>
                  </a:lnTo>
                  <a:lnTo>
                    <a:pt x="93345" y="327545"/>
                  </a:lnTo>
                  <a:lnTo>
                    <a:pt x="94234" y="335165"/>
                  </a:lnTo>
                  <a:lnTo>
                    <a:pt x="94742" y="340245"/>
                  </a:lnTo>
                  <a:lnTo>
                    <a:pt x="93472" y="344043"/>
                  </a:lnTo>
                  <a:lnTo>
                    <a:pt x="90170" y="349123"/>
                  </a:lnTo>
                  <a:lnTo>
                    <a:pt x="93853" y="352945"/>
                  </a:lnTo>
                  <a:lnTo>
                    <a:pt x="102489" y="344043"/>
                  </a:lnTo>
                  <a:lnTo>
                    <a:pt x="135509" y="377063"/>
                  </a:lnTo>
                  <a:lnTo>
                    <a:pt x="139192" y="380873"/>
                  </a:lnTo>
                  <a:lnTo>
                    <a:pt x="143256" y="382143"/>
                  </a:lnTo>
                  <a:lnTo>
                    <a:pt x="152273" y="382143"/>
                  </a:lnTo>
                  <a:lnTo>
                    <a:pt x="156591" y="379615"/>
                  </a:lnTo>
                  <a:lnTo>
                    <a:pt x="165100" y="371995"/>
                  </a:lnTo>
                  <a:lnTo>
                    <a:pt x="165608" y="370713"/>
                  </a:lnTo>
                  <a:lnTo>
                    <a:pt x="167132" y="366915"/>
                  </a:lnTo>
                  <a:close/>
                </a:path>
                <a:path w="1233804" h="457200">
                  <a:moveTo>
                    <a:pt x="240030" y="295795"/>
                  </a:moveTo>
                  <a:lnTo>
                    <a:pt x="236093" y="290715"/>
                  </a:lnTo>
                  <a:lnTo>
                    <a:pt x="230251" y="297065"/>
                  </a:lnTo>
                  <a:lnTo>
                    <a:pt x="228727" y="298323"/>
                  </a:lnTo>
                  <a:lnTo>
                    <a:pt x="225806" y="298323"/>
                  </a:lnTo>
                  <a:lnTo>
                    <a:pt x="224282" y="297065"/>
                  </a:lnTo>
                  <a:lnTo>
                    <a:pt x="200583" y="274193"/>
                  </a:lnTo>
                  <a:lnTo>
                    <a:pt x="195326" y="269113"/>
                  </a:lnTo>
                  <a:lnTo>
                    <a:pt x="191008" y="265315"/>
                  </a:lnTo>
                  <a:lnTo>
                    <a:pt x="182372" y="262763"/>
                  </a:lnTo>
                  <a:lnTo>
                    <a:pt x="178562" y="261493"/>
                  </a:lnTo>
                  <a:lnTo>
                    <a:pt x="175387" y="262763"/>
                  </a:lnTo>
                  <a:lnTo>
                    <a:pt x="156083" y="290715"/>
                  </a:lnTo>
                  <a:lnTo>
                    <a:pt x="156845" y="297065"/>
                  </a:lnTo>
                  <a:lnTo>
                    <a:pt x="135318" y="275463"/>
                  </a:lnTo>
                  <a:lnTo>
                    <a:pt x="118872" y="258965"/>
                  </a:lnTo>
                  <a:lnTo>
                    <a:pt x="101092" y="278015"/>
                  </a:lnTo>
                  <a:lnTo>
                    <a:pt x="105029" y="283095"/>
                  </a:lnTo>
                  <a:lnTo>
                    <a:pt x="110744" y="276745"/>
                  </a:lnTo>
                  <a:lnTo>
                    <a:pt x="112776" y="275463"/>
                  </a:lnTo>
                  <a:lnTo>
                    <a:pt x="117094" y="275463"/>
                  </a:lnTo>
                  <a:lnTo>
                    <a:pt x="119253" y="276745"/>
                  </a:lnTo>
                  <a:lnTo>
                    <a:pt x="181737" y="338963"/>
                  </a:lnTo>
                  <a:lnTo>
                    <a:pt x="182626" y="340245"/>
                  </a:lnTo>
                  <a:lnTo>
                    <a:pt x="182499" y="344043"/>
                  </a:lnTo>
                  <a:lnTo>
                    <a:pt x="181483" y="345313"/>
                  </a:lnTo>
                  <a:lnTo>
                    <a:pt x="176530" y="350393"/>
                  </a:lnTo>
                  <a:lnTo>
                    <a:pt x="180467" y="354215"/>
                  </a:lnTo>
                  <a:lnTo>
                    <a:pt x="203898" y="331343"/>
                  </a:lnTo>
                  <a:lnTo>
                    <a:pt x="206502" y="328815"/>
                  </a:lnTo>
                  <a:lnTo>
                    <a:pt x="202565" y="324993"/>
                  </a:lnTo>
                  <a:lnTo>
                    <a:pt x="198374" y="328815"/>
                  </a:lnTo>
                  <a:lnTo>
                    <a:pt x="196723" y="331343"/>
                  </a:lnTo>
                  <a:lnTo>
                    <a:pt x="192151" y="331343"/>
                  </a:lnTo>
                  <a:lnTo>
                    <a:pt x="190500" y="330073"/>
                  </a:lnTo>
                  <a:lnTo>
                    <a:pt x="188722" y="328815"/>
                  </a:lnTo>
                  <a:lnTo>
                    <a:pt x="169037" y="309765"/>
                  </a:lnTo>
                  <a:lnTo>
                    <a:pt x="166116" y="305943"/>
                  </a:lnTo>
                  <a:lnTo>
                    <a:pt x="164084" y="303415"/>
                  </a:lnTo>
                  <a:lnTo>
                    <a:pt x="162814" y="298323"/>
                  </a:lnTo>
                  <a:lnTo>
                    <a:pt x="162433" y="297065"/>
                  </a:lnTo>
                  <a:lnTo>
                    <a:pt x="161671" y="294513"/>
                  </a:lnTo>
                  <a:lnTo>
                    <a:pt x="161417" y="290715"/>
                  </a:lnTo>
                  <a:lnTo>
                    <a:pt x="162179" y="288163"/>
                  </a:lnTo>
                  <a:lnTo>
                    <a:pt x="162941" y="284365"/>
                  </a:lnTo>
                  <a:lnTo>
                    <a:pt x="164592" y="281813"/>
                  </a:lnTo>
                  <a:lnTo>
                    <a:pt x="170053" y="275463"/>
                  </a:lnTo>
                  <a:lnTo>
                    <a:pt x="173736" y="274193"/>
                  </a:lnTo>
                  <a:lnTo>
                    <a:pt x="178054" y="274193"/>
                  </a:lnTo>
                  <a:lnTo>
                    <a:pt x="186563" y="276745"/>
                  </a:lnTo>
                  <a:lnTo>
                    <a:pt x="190627" y="281813"/>
                  </a:lnTo>
                  <a:lnTo>
                    <a:pt x="213995" y="304673"/>
                  </a:lnTo>
                  <a:lnTo>
                    <a:pt x="215519" y="305943"/>
                  </a:lnTo>
                  <a:lnTo>
                    <a:pt x="216154" y="307213"/>
                  </a:lnTo>
                  <a:lnTo>
                    <a:pt x="215976" y="309765"/>
                  </a:lnTo>
                  <a:lnTo>
                    <a:pt x="215900" y="311023"/>
                  </a:lnTo>
                  <a:lnTo>
                    <a:pt x="214630" y="312293"/>
                  </a:lnTo>
                  <a:lnTo>
                    <a:pt x="209423" y="317373"/>
                  </a:lnTo>
                  <a:lnTo>
                    <a:pt x="213360" y="322465"/>
                  </a:lnTo>
                  <a:lnTo>
                    <a:pt x="237490" y="298323"/>
                  </a:lnTo>
                  <a:lnTo>
                    <a:pt x="240030" y="295795"/>
                  </a:lnTo>
                  <a:close/>
                </a:path>
                <a:path w="1233804" h="457200">
                  <a:moveTo>
                    <a:pt x="281343" y="239915"/>
                  </a:moveTo>
                  <a:lnTo>
                    <a:pt x="279019" y="229743"/>
                  </a:lnTo>
                  <a:lnTo>
                    <a:pt x="274193" y="231013"/>
                  </a:lnTo>
                  <a:lnTo>
                    <a:pt x="275945" y="239915"/>
                  </a:lnTo>
                  <a:lnTo>
                    <a:pt x="275844" y="243713"/>
                  </a:lnTo>
                  <a:lnTo>
                    <a:pt x="259080" y="266573"/>
                  </a:lnTo>
                  <a:lnTo>
                    <a:pt x="252603" y="265315"/>
                  </a:lnTo>
                  <a:lnTo>
                    <a:pt x="246888" y="265315"/>
                  </a:lnTo>
                  <a:lnTo>
                    <a:pt x="240157" y="261493"/>
                  </a:lnTo>
                  <a:lnTo>
                    <a:pt x="232537" y="253873"/>
                  </a:lnTo>
                  <a:lnTo>
                    <a:pt x="236308" y="250063"/>
                  </a:lnTo>
                  <a:lnTo>
                    <a:pt x="267843" y="218313"/>
                  </a:lnTo>
                  <a:lnTo>
                    <a:pt x="262890" y="214515"/>
                  </a:lnTo>
                  <a:lnTo>
                    <a:pt x="261277" y="213245"/>
                  </a:lnTo>
                  <a:lnTo>
                    <a:pt x="258064" y="210693"/>
                  </a:lnTo>
                  <a:lnTo>
                    <a:pt x="253619" y="208165"/>
                  </a:lnTo>
                  <a:lnTo>
                    <a:pt x="251968" y="207505"/>
                  </a:lnTo>
                  <a:lnTo>
                    <a:pt x="251968" y="225945"/>
                  </a:lnTo>
                  <a:lnTo>
                    <a:pt x="251460" y="227215"/>
                  </a:lnTo>
                  <a:lnTo>
                    <a:pt x="228727" y="250063"/>
                  </a:lnTo>
                  <a:lnTo>
                    <a:pt x="222377" y="243713"/>
                  </a:lnTo>
                  <a:lnTo>
                    <a:pt x="218821" y="237363"/>
                  </a:lnTo>
                  <a:lnTo>
                    <a:pt x="217297" y="225945"/>
                  </a:lnTo>
                  <a:lnTo>
                    <a:pt x="218821" y="220865"/>
                  </a:lnTo>
                  <a:lnTo>
                    <a:pt x="222504" y="217043"/>
                  </a:lnTo>
                  <a:lnTo>
                    <a:pt x="225679" y="214515"/>
                  </a:lnTo>
                  <a:lnTo>
                    <a:pt x="229870" y="213245"/>
                  </a:lnTo>
                  <a:lnTo>
                    <a:pt x="240157" y="213245"/>
                  </a:lnTo>
                  <a:lnTo>
                    <a:pt x="244602" y="215773"/>
                  </a:lnTo>
                  <a:lnTo>
                    <a:pt x="248412" y="219595"/>
                  </a:lnTo>
                  <a:lnTo>
                    <a:pt x="250571" y="220865"/>
                  </a:lnTo>
                  <a:lnTo>
                    <a:pt x="251587" y="223393"/>
                  </a:lnTo>
                  <a:lnTo>
                    <a:pt x="251841" y="224663"/>
                  </a:lnTo>
                  <a:lnTo>
                    <a:pt x="251968" y="225945"/>
                  </a:lnTo>
                  <a:lnTo>
                    <a:pt x="251968" y="207505"/>
                  </a:lnTo>
                  <a:lnTo>
                    <a:pt x="247269" y="205613"/>
                  </a:lnTo>
                  <a:lnTo>
                    <a:pt x="241173" y="204343"/>
                  </a:lnTo>
                  <a:lnTo>
                    <a:pt x="229362" y="206895"/>
                  </a:lnTo>
                  <a:lnTo>
                    <a:pt x="210185" y="238645"/>
                  </a:lnTo>
                  <a:lnTo>
                    <a:pt x="211251" y="244995"/>
                  </a:lnTo>
                  <a:lnTo>
                    <a:pt x="241236" y="275463"/>
                  </a:lnTo>
                  <a:lnTo>
                    <a:pt x="254723" y="275463"/>
                  </a:lnTo>
                  <a:lnTo>
                    <a:pt x="280924" y="250063"/>
                  </a:lnTo>
                  <a:lnTo>
                    <a:pt x="281343" y="239915"/>
                  </a:lnTo>
                  <a:close/>
                </a:path>
                <a:path w="1233804" h="457200">
                  <a:moveTo>
                    <a:pt x="329946" y="205613"/>
                  </a:moveTo>
                  <a:lnTo>
                    <a:pt x="326009" y="201815"/>
                  </a:lnTo>
                  <a:lnTo>
                    <a:pt x="319659" y="208165"/>
                  </a:lnTo>
                  <a:lnTo>
                    <a:pt x="317627" y="209423"/>
                  </a:lnTo>
                  <a:lnTo>
                    <a:pt x="315976" y="210693"/>
                  </a:lnTo>
                  <a:lnTo>
                    <a:pt x="311658" y="210693"/>
                  </a:lnTo>
                  <a:lnTo>
                    <a:pt x="310388" y="209423"/>
                  </a:lnTo>
                  <a:lnTo>
                    <a:pt x="299847" y="199263"/>
                  </a:lnTo>
                  <a:lnTo>
                    <a:pt x="296037" y="195465"/>
                  </a:lnTo>
                  <a:lnTo>
                    <a:pt x="291973" y="189115"/>
                  </a:lnTo>
                  <a:lnTo>
                    <a:pt x="291350" y="187845"/>
                  </a:lnTo>
                  <a:lnTo>
                    <a:pt x="287655" y="180213"/>
                  </a:lnTo>
                  <a:lnTo>
                    <a:pt x="284988" y="175145"/>
                  </a:lnTo>
                  <a:lnTo>
                    <a:pt x="283718" y="170065"/>
                  </a:lnTo>
                  <a:lnTo>
                    <a:pt x="283845" y="164973"/>
                  </a:lnTo>
                  <a:lnTo>
                    <a:pt x="283921" y="162445"/>
                  </a:lnTo>
                  <a:lnTo>
                    <a:pt x="283972" y="161163"/>
                  </a:lnTo>
                  <a:lnTo>
                    <a:pt x="284861" y="158623"/>
                  </a:lnTo>
                  <a:lnTo>
                    <a:pt x="286258" y="157365"/>
                  </a:lnTo>
                  <a:lnTo>
                    <a:pt x="288163" y="157365"/>
                  </a:lnTo>
                  <a:lnTo>
                    <a:pt x="289306" y="161163"/>
                  </a:lnTo>
                  <a:lnTo>
                    <a:pt x="290195" y="162445"/>
                  </a:lnTo>
                  <a:lnTo>
                    <a:pt x="293116" y="166243"/>
                  </a:lnTo>
                  <a:lnTo>
                    <a:pt x="300863" y="166243"/>
                  </a:lnTo>
                  <a:lnTo>
                    <a:pt x="304038" y="162445"/>
                  </a:lnTo>
                  <a:lnTo>
                    <a:pt x="304673" y="161163"/>
                  </a:lnTo>
                  <a:lnTo>
                    <a:pt x="304546" y="158623"/>
                  </a:lnTo>
                  <a:lnTo>
                    <a:pt x="304482" y="157365"/>
                  </a:lnTo>
                  <a:lnTo>
                    <a:pt x="304419" y="156095"/>
                  </a:lnTo>
                  <a:lnTo>
                    <a:pt x="303276" y="153543"/>
                  </a:lnTo>
                  <a:lnTo>
                    <a:pt x="298323" y="149745"/>
                  </a:lnTo>
                  <a:lnTo>
                    <a:pt x="295275" y="147193"/>
                  </a:lnTo>
                  <a:lnTo>
                    <a:pt x="288798" y="147193"/>
                  </a:lnTo>
                  <a:lnTo>
                    <a:pt x="285877" y="148463"/>
                  </a:lnTo>
                  <a:lnTo>
                    <a:pt x="279273" y="156095"/>
                  </a:lnTo>
                  <a:lnTo>
                    <a:pt x="277749" y="161163"/>
                  </a:lnTo>
                  <a:lnTo>
                    <a:pt x="278384" y="166243"/>
                  </a:lnTo>
                  <a:lnTo>
                    <a:pt x="279146" y="172593"/>
                  </a:lnTo>
                  <a:lnTo>
                    <a:pt x="281813" y="180213"/>
                  </a:lnTo>
                  <a:lnTo>
                    <a:pt x="286512" y="187845"/>
                  </a:lnTo>
                  <a:lnTo>
                    <a:pt x="282498" y="184023"/>
                  </a:lnTo>
                  <a:lnTo>
                    <a:pt x="266446" y="168795"/>
                  </a:lnTo>
                  <a:lnTo>
                    <a:pt x="249682" y="186563"/>
                  </a:lnTo>
                  <a:lnTo>
                    <a:pt x="253365" y="190373"/>
                  </a:lnTo>
                  <a:lnTo>
                    <a:pt x="257683" y="186563"/>
                  </a:lnTo>
                  <a:lnTo>
                    <a:pt x="259588" y="184023"/>
                  </a:lnTo>
                  <a:lnTo>
                    <a:pt x="265811" y="184023"/>
                  </a:lnTo>
                  <a:lnTo>
                    <a:pt x="268097" y="185293"/>
                  </a:lnTo>
                  <a:lnTo>
                    <a:pt x="270510" y="187845"/>
                  </a:lnTo>
                  <a:lnTo>
                    <a:pt x="302768" y="219595"/>
                  </a:lnTo>
                  <a:lnTo>
                    <a:pt x="303149" y="220865"/>
                  </a:lnTo>
                  <a:lnTo>
                    <a:pt x="303022" y="222123"/>
                  </a:lnTo>
                  <a:lnTo>
                    <a:pt x="302768" y="223393"/>
                  </a:lnTo>
                  <a:lnTo>
                    <a:pt x="301879" y="225945"/>
                  </a:lnTo>
                  <a:lnTo>
                    <a:pt x="300228" y="227215"/>
                  </a:lnTo>
                  <a:lnTo>
                    <a:pt x="295402" y="232295"/>
                  </a:lnTo>
                  <a:lnTo>
                    <a:pt x="299339" y="236093"/>
                  </a:lnTo>
                  <a:lnTo>
                    <a:pt x="324840" y="210693"/>
                  </a:lnTo>
                  <a:lnTo>
                    <a:pt x="329946" y="205613"/>
                  </a:lnTo>
                  <a:close/>
                </a:path>
                <a:path w="1233804" h="457200">
                  <a:moveTo>
                    <a:pt x="412750" y="148971"/>
                  </a:moveTo>
                  <a:lnTo>
                    <a:pt x="407289" y="143637"/>
                  </a:lnTo>
                  <a:lnTo>
                    <a:pt x="352171" y="198755"/>
                  </a:lnTo>
                  <a:lnTo>
                    <a:pt x="357505" y="204089"/>
                  </a:lnTo>
                  <a:lnTo>
                    <a:pt x="412750" y="148971"/>
                  </a:lnTo>
                  <a:close/>
                </a:path>
                <a:path w="1233804" h="457200">
                  <a:moveTo>
                    <a:pt x="459232" y="60071"/>
                  </a:moveTo>
                  <a:lnTo>
                    <a:pt x="458216" y="55118"/>
                  </a:lnTo>
                  <a:lnTo>
                    <a:pt x="457428" y="50673"/>
                  </a:lnTo>
                  <a:lnTo>
                    <a:pt x="457327" y="50038"/>
                  </a:lnTo>
                  <a:lnTo>
                    <a:pt x="455549" y="46482"/>
                  </a:lnTo>
                  <a:lnTo>
                    <a:pt x="455041" y="45466"/>
                  </a:lnTo>
                  <a:lnTo>
                    <a:pt x="453326" y="43815"/>
                  </a:lnTo>
                  <a:lnTo>
                    <a:pt x="451104" y="41656"/>
                  </a:lnTo>
                  <a:lnTo>
                    <a:pt x="447040" y="37592"/>
                  </a:lnTo>
                  <a:lnTo>
                    <a:pt x="447040" y="66040"/>
                  </a:lnTo>
                  <a:lnTo>
                    <a:pt x="446532" y="77597"/>
                  </a:lnTo>
                  <a:lnTo>
                    <a:pt x="443357" y="83566"/>
                  </a:lnTo>
                  <a:lnTo>
                    <a:pt x="437007" y="89789"/>
                  </a:lnTo>
                  <a:lnTo>
                    <a:pt x="425450" y="101346"/>
                  </a:lnTo>
                  <a:lnTo>
                    <a:pt x="423672" y="102489"/>
                  </a:lnTo>
                  <a:lnTo>
                    <a:pt x="420624" y="102743"/>
                  </a:lnTo>
                  <a:lnTo>
                    <a:pt x="419100" y="102108"/>
                  </a:lnTo>
                  <a:lnTo>
                    <a:pt x="387731" y="70612"/>
                  </a:lnTo>
                  <a:lnTo>
                    <a:pt x="391693" y="66675"/>
                  </a:lnTo>
                  <a:lnTo>
                    <a:pt x="409194" y="49276"/>
                  </a:lnTo>
                  <a:lnTo>
                    <a:pt x="415036" y="46482"/>
                  </a:lnTo>
                  <a:lnTo>
                    <a:pt x="427228" y="46482"/>
                  </a:lnTo>
                  <a:lnTo>
                    <a:pt x="433336" y="49276"/>
                  </a:lnTo>
                  <a:lnTo>
                    <a:pt x="433184" y="49276"/>
                  </a:lnTo>
                  <a:lnTo>
                    <a:pt x="444246" y="60325"/>
                  </a:lnTo>
                  <a:lnTo>
                    <a:pt x="447040" y="66040"/>
                  </a:lnTo>
                  <a:lnTo>
                    <a:pt x="447040" y="37592"/>
                  </a:lnTo>
                  <a:lnTo>
                    <a:pt x="446024" y="36576"/>
                  </a:lnTo>
                  <a:lnTo>
                    <a:pt x="440055" y="34290"/>
                  </a:lnTo>
                  <a:lnTo>
                    <a:pt x="433070" y="34544"/>
                  </a:lnTo>
                  <a:lnTo>
                    <a:pt x="427659" y="35344"/>
                  </a:lnTo>
                  <a:lnTo>
                    <a:pt x="421906" y="37134"/>
                  </a:lnTo>
                  <a:lnTo>
                    <a:pt x="415798" y="39966"/>
                  </a:lnTo>
                  <a:lnTo>
                    <a:pt x="409321" y="43815"/>
                  </a:lnTo>
                  <a:lnTo>
                    <a:pt x="413385" y="36068"/>
                  </a:lnTo>
                  <a:lnTo>
                    <a:pt x="415417" y="29210"/>
                  </a:lnTo>
                  <a:lnTo>
                    <a:pt x="415328" y="25400"/>
                  </a:lnTo>
                  <a:lnTo>
                    <a:pt x="415201" y="19431"/>
                  </a:lnTo>
                  <a:lnTo>
                    <a:pt x="415163" y="17145"/>
                  </a:lnTo>
                  <a:lnTo>
                    <a:pt x="413207" y="12700"/>
                  </a:lnTo>
                  <a:lnTo>
                    <a:pt x="413092" y="12446"/>
                  </a:lnTo>
                  <a:lnTo>
                    <a:pt x="412877" y="11938"/>
                  </a:lnTo>
                  <a:lnTo>
                    <a:pt x="408432" y="7493"/>
                  </a:lnTo>
                  <a:lnTo>
                    <a:pt x="405384" y="4381"/>
                  </a:lnTo>
                  <a:lnTo>
                    <a:pt x="405384" y="31877"/>
                  </a:lnTo>
                  <a:lnTo>
                    <a:pt x="405384" y="42545"/>
                  </a:lnTo>
                  <a:lnTo>
                    <a:pt x="403098" y="47498"/>
                  </a:lnTo>
                  <a:lnTo>
                    <a:pt x="398526" y="51943"/>
                  </a:lnTo>
                  <a:lnTo>
                    <a:pt x="383794" y="66675"/>
                  </a:lnTo>
                  <a:lnTo>
                    <a:pt x="365633" y="48514"/>
                  </a:lnTo>
                  <a:lnTo>
                    <a:pt x="354584" y="37465"/>
                  </a:lnTo>
                  <a:lnTo>
                    <a:pt x="354037" y="36068"/>
                  </a:lnTo>
                  <a:lnTo>
                    <a:pt x="382270" y="12446"/>
                  </a:lnTo>
                  <a:lnTo>
                    <a:pt x="385572" y="13208"/>
                  </a:lnTo>
                  <a:lnTo>
                    <a:pt x="389001" y="14097"/>
                  </a:lnTo>
                  <a:lnTo>
                    <a:pt x="392557" y="16383"/>
                  </a:lnTo>
                  <a:lnTo>
                    <a:pt x="402336" y="26162"/>
                  </a:lnTo>
                  <a:lnTo>
                    <a:pt x="405384" y="31877"/>
                  </a:lnTo>
                  <a:lnTo>
                    <a:pt x="405384" y="4381"/>
                  </a:lnTo>
                  <a:lnTo>
                    <a:pt x="403225" y="2159"/>
                  </a:lnTo>
                  <a:lnTo>
                    <a:pt x="396621" y="0"/>
                  </a:lnTo>
                  <a:lnTo>
                    <a:pt x="388874" y="635"/>
                  </a:lnTo>
                  <a:lnTo>
                    <a:pt x="324866" y="54229"/>
                  </a:lnTo>
                  <a:lnTo>
                    <a:pt x="328803" y="58166"/>
                  </a:lnTo>
                  <a:lnTo>
                    <a:pt x="337312" y="49657"/>
                  </a:lnTo>
                  <a:lnTo>
                    <a:pt x="338963" y="48768"/>
                  </a:lnTo>
                  <a:lnTo>
                    <a:pt x="342265" y="48514"/>
                  </a:lnTo>
                  <a:lnTo>
                    <a:pt x="344081" y="49276"/>
                  </a:lnTo>
                  <a:lnTo>
                    <a:pt x="343903" y="49276"/>
                  </a:lnTo>
                  <a:lnTo>
                    <a:pt x="345186" y="50673"/>
                  </a:lnTo>
                  <a:lnTo>
                    <a:pt x="407543" y="113030"/>
                  </a:lnTo>
                  <a:lnTo>
                    <a:pt x="408432" y="113792"/>
                  </a:lnTo>
                  <a:lnTo>
                    <a:pt x="408686" y="115062"/>
                  </a:lnTo>
                  <a:lnTo>
                    <a:pt x="408178" y="118110"/>
                  </a:lnTo>
                  <a:lnTo>
                    <a:pt x="407035" y="119761"/>
                  </a:lnTo>
                  <a:lnTo>
                    <a:pt x="398653" y="128143"/>
                  </a:lnTo>
                  <a:lnTo>
                    <a:pt x="402590" y="132080"/>
                  </a:lnTo>
                  <a:lnTo>
                    <a:pt x="431927" y="102743"/>
                  </a:lnTo>
                  <a:lnTo>
                    <a:pt x="448183" y="86487"/>
                  </a:lnTo>
                  <a:lnTo>
                    <a:pt x="452628" y="80010"/>
                  </a:lnTo>
                  <a:lnTo>
                    <a:pt x="455422" y="73025"/>
                  </a:lnTo>
                  <a:lnTo>
                    <a:pt x="458216" y="66167"/>
                  </a:lnTo>
                  <a:lnTo>
                    <a:pt x="459181" y="60325"/>
                  </a:lnTo>
                  <a:lnTo>
                    <a:pt x="459232" y="60071"/>
                  </a:lnTo>
                  <a:close/>
                </a:path>
                <a:path w="1233804" h="457200">
                  <a:moveTo>
                    <a:pt x="867181" y="406273"/>
                  </a:moveTo>
                  <a:lnTo>
                    <a:pt x="858139" y="379310"/>
                  </a:lnTo>
                  <a:lnTo>
                    <a:pt x="858139" y="418973"/>
                  </a:lnTo>
                  <a:lnTo>
                    <a:pt x="856107" y="430415"/>
                  </a:lnTo>
                  <a:lnTo>
                    <a:pt x="853440" y="435495"/>
                  </a:lnTo>
                  <a:lnTo>
                    <a:pt x="848995" y="439293"/>
                  </a:lnTo>
                  <a:lnTo>
                    <a:pt x="843838" y="444373"/>
                  </a:lnTo>
                  <a:lnTo>
                    <a:pt x="838098" y="446913"/>
                  </a:lnTo>
                  <a:lnTo>
                    <a:pt x="831735" y="448195"/>
                  </a:lnTo>
                  <a:lnTo>
                    <a:pt x="824738" y="448195"/>
                  </a:lnTo>
                  <a:lnTo>
                    <a:pt x="789432" y="425323"/>
                  </a:lnTo>
                  <a:lnTo>
                    <a:pt x="767969" y="391045"/>
                  </a:lnTo>
                  <a:lnTo>
                    <a:pt x="767676" y="384695"/>
                  </a:lnTo>
                  <a:lnTo>
                    <a:pt x="768934" y="377063"/>
                  </a:lnTo>
                  <a:lnTo>
                    <a:pt x="797560" y="356743"/>
                  </a:lnTo>
                  <a:lnTo>
                    <a:pt x="804164" y="358013"/>
                  </a:lnTo>
                  <a:lnTo>
                    <a:pt x="811403" y="361823"/>
                  </a:lnTo>
                  <a:lnTo>
                    <a:pt x="816940" y="364363"/>
                  </a:lnTo>
                  <a:lnTo>
                    <a:pt x="822909" y="369443"/>
                  </a:lnTo>
                  <a:lnTo>
                    <a:pt x="829271" y="374523"/>
                  </a:lnTo>
                  <a:lnTo>
                    <a:pt x="836041" y="380873"/>
                  </a:lnTo>
                  <a:lnTo>
                    <a:pt x="841933" y="387223"/>
                  </a:lnTo>
                  <a:lnTo>
                    <a:pt x="850836" y="398665"/>
                  </a:lnTo>
                  <a:lnTo>
                    <a:pt x="853821" y="405015"/>
                  </a:lnTo>
                  <a:lnTo>
                    <a:pt x="856996" y="411365"/>
                  </a:lnTo>
                  <a:lnTo>
                    <a:pt x="858139" y="418973"/>
                  </a:lnTo>
                  <a:lnTo>
                    <a:pt x="858139" y="379310"/>
                  </a:lnTo>
                  <a:lnTo>
                    <a:pt x="829652" y="352945"/>
                  </a:lnTo>
                  <a:lnTo>
                    <a:pt x="808685" y="347865"/>
                  </a:lnTo>
                  <a:lnTo>
                    <a:pt x="801712" y="349123"/>
                  </a:lnTo>
                  <a:lnTo>
                    <a:pt x="794766" y="349123"/>
                  </a:lnTo>
                  <a:lnTo>
                    <a:pt x="763612" y="373265"/>
                  </a:lnTo>
                  <a:lnTo>
                    <a:pt x="757745" y="398665"/>
                  </a:lnTo>
                  <a:lnTo>
                    <a:pt x="757720" y="399923"/>
                  </a:lnTo>
                  <a:lnTo>
                    <a:pt x="776224" y="439293"/>
                  </a:lnTo>
                  <a:lnTo>
                    <a:pt x="809548" y="457073"/>
                  </a:lnTo>
                  <a:lnTo>
                    <a:pt x="830199" y="457073"/>
                  </a:lnTo>
                  <a:lnTo>
                    <a:pt x="860907" y="432943"/>
                  </a:lnTo>
                  <a:lnTo>
                    <a:pt x="867143" y="407543"/>
                  </a:lnTo>
                  <a:lnTo>
                    <a:pt x="867181" y="406273"/>
                  </a:lnTo>
                  <a:close/>
                </a:path>
                <a:path w="1233804" h="457200">
                  <a:moveTo>
                    <a:pt x="924814" y="366915"/>
                  </a:moveTo>
                  <a:lnTo>
                    <a:pt x="924356" y="359295"/>
                  </a:lnTo>
                  <a:lnTo>
                    <a:pt x="924280" y="358013"/>
                  </a:lnTo>
                  <a:lnTo>
                    <a:pt x="924204" y="356743"/>
                  </a:lnTo>
                  <a:lnTo>
                    <a:pt x="924128" y="355473"/>
                  </a:lnTo>
                  <a:lnTo>
                    <a:pt x="924052" y="354215"/>
                  </a:lnTo>
                  <a:lnTo>
                    <a:pt x="920623" y="347865"/>
                  </a:lnTo>
                  <a:lnTo>
                    <a:pt x="914273" y="341515"/>
                  </a:lnTo>
                  <a:lnTo>
                    <a:pt x="910844" y="345313"/>
                  </a:lnTo>
                  <a:lnTo>
                    <a:pt x="915543" y="350393"/>
                  </a:lnTo>
                  <a:lnTo>
                    <a:pt x="918210" y="355473"/>
                  </a:lnTo>
                  <a:lnTo>
                    <a:pt x="918845" y="359295"/>
                  </a:lnTo>
                  <a:lnTo>
                    <a:pt x="919353" y="363093"/>
                  </a:lnTo>
                  <a:lnTo>
                    <a:pt x="918337" y="365645"/>
                  </a:lnTo>
                  <a:lnTo>
                    <a:pt x="916051" y="368173"/>
                  </a:lnTo>
                  <a:lnTo>
                    <a:pt x="914019" y="370713"/>
                  </a:lnTo>
                  <a:lnTo>
                    <a:pt x="906145" y="370713"/>
                  </a:lnTo>
                  <a:lnTo>
                    <a:pt x="903351" y="369443"/>
                  </a:lnTo>
                  <a:lnTo>
                    <a:pt x="900684" y="366915"/>
                  </a:lnTo>
                  <a:lnTo>
                    <a:pt x="877912" y="344043"/>
                  </a:lnTo>
                  <a:lnTo>
                    <a:pt x="869061" y="335165"/>
                  </a:lnTo>
                  <a:lnTo>
                    <a:pt x="873937" y="330073"/>
                  </a:lnTo>
                  <a:lnTo>
                    <a:pt x="884936" y="318643"/>
                  </a:lnTo>
                  <a:lnTo>
                    <a:pt x="880110" y="314845"/>
                  </a:lnTo>
                  <a:lnTo>
                    <a:pt x="864235" y="330073"/>
                  </a:lnTo>
                  <a:lnTo>
                    <a:pt x="844042" y="309765"/>
                  </a:lnTo>
                  <a:lnTo>
                    <a:pt x="840486" y="313563"/>
                  </a:lnTo>
                  <a:lnTo>
                    <a:pt x="852551" y="340245"/>
                  </a:lnTo>
                  <a:lnTo>
                    <a:pt x="851154" y="344043"/>
                  </a:lnTo>
                  <a:lnTo>
                    <a:pt x="847979" y="349123"/>
                  </a:lnTo>
                  <a:lnTo>
                    <a:pt x="851662" y="352945"/>
                  </a:lnTo>
                  <a:lnTo>
                    <a:pt x="860171" y="344043"/>
                  </a:lnTo>
                  <a:lnTo>
                    <a:pt x="893318" y="377063"/>
                  </a:lnTo>
                  <a:lnTo>
                    <a:pt x="897001" y="380873"/>
                  </a:lnTo>
                  <a:lnTo>
                    <a:pt x="901065" y="382143"/>
                  </a:lnTo>
                  <a:lnTo>
                    <a:pt x="910082" y="382143"/>
                  </a:lnTo>
                  <a:lnTo>
                    <a:pt x="914400" y="379615"/>
                  </a:lnTo>
                  <a:lnTo>
                    <a:pt x="918464" y="375793"/>
                  </a:lnTo>
                  <a:lnTo>
                    <a:pt x="922782" y="371995"/>
                  </a:lnTo>
                  <a:lnTo>
                    <a:pt x="923290" y="370713"/>
                  </a:lnTo>
                  <a:lnTo>
                    <a:pt x="924814" y="366915"/>
                  </a:lnTo>
                  <a:close/>
                </a:path>
                <a:path w="1233804" h="457200">
                  <a:moveTo>
                    <a:pt x="997839" y="295795"/>
                  </a:moveTo>
                  <a:lnTo>
                    <a:pt x="993902" y="290715"/>
                  </a:lnTo>
                  <a:lnTo>
                    <a:pt x="989584" y="295795"/>
                  </a:lnTo>
                  <a:lnTo>
                    <a:pt x="987933" y="297065"/>
                  </a:lnTo>
                  <a:lnTo>
                    <a:pt x="986409" y="298323"/>
                  </a:lnTo>
                  <a:lnTo>
                    <a:pt x="983488" y="298323"/>
                  </a:lnTo>
                  <a:lnTo>
                    <a:pt x="982091" y="297065"/>
                  </a:lnTo>
                  <a:lnTo>
                    <a:pt x="958291" y="274193"/>
                  </a:lnTo>
                  <a:lnTo>
                    <a:pt x="953008" y="269113"/>
                  </a:lnTo>
                  <a:lnTo>
                    <a:pt x="948817" y="265315"/>
                  </a:lnTo>
                  <a:lnTo>
                    <a:pt x="940054" y="262763"/>
                  </a:lnTo>
                  <a:lnTo>
                    <a:pt x="936371" y="261493"/>
                  </a:lnTo>
                  <a:lnTo>
                    <a:pt x="933196" y="262763"/>
                  </a:lnTo>
                  <a:lnTo>
                    <a:pt x="913765" y="290715"/>
                  </a:lnTo>
                  <a:lnTo>
                    <a:pt x="914654" y="297065"/>
                  </a:lnTo>
                  <a:lnTo>
                    <a:pt x="893064" y="275463"/>
                  </a:lnTo>
                  <a:lnTo>
                    <a:pt x="876554" y="258965"/>
                  </a:lnTo>
                  <a:lnTo>
                    <a:pt x="858774" y="278015"/>
                  </a:lnTo>
                  <a:lnTo>
                    <a:pt x="862711" y="283095"/>
                  </a:lnTo>
                  <a:lnTo>
                    <a:pt x="866394" y="279273"/>
                  </a:lnTo>
                  <a:lnTo>
                    <a:pt x="868426" y="276745"/>
                  </a:lnTo>
                  <a:lnTo>
                    <a:pt x="870585" y="275463"/>
                  </a:lnTo>
                  <a:lnTo>
                    <a:pt x="874903" y="275463"/>
                  </a:lnTo>
                  <a:lnTo>
                    <a:pt x="876935" y="276745"/>
                  </a:lnTo>
                  <a:lnTo>
                    <a:pt x="879094" y="279273"/>
                  </a:lnTo>
                  <a:lnTo>
                    <a:pt x="939546" y="338963"/>
                  </a:lnTo>
                  <a:lnTo>
                    <a:pt x="940308" y="340245"/>
                  </a:lnTo>
                  <a:lnTo>
                    <a:pt x="940308" y="344043"/>
                  </a:lnTo>
                  <a:lnTo>
                    <a:pt x="939165" y="345313"/>
                  </a:lnTo>
                  <a:lnTo>
                    <a:pt x="937260" y="347865"/>
                  </a:lnTo>
                  <a:lnTo>
                    <a:pt x="934212" y="350393"/>
                  </a:lnTo>
                  <a:lnTo>
                    <a:pt x="938276" y="354215"/>
                  </a:lnTo>
                  <a:lnTo>
                    <a:pt x="961707" y="331343"/>
                  </a:lnTo>
                  <a:lnTo>
                    <a:pt x="964311" y="328815"/>
                  </a:lnTo>
                  <a:lnTo>
                    <a:pt x="960374" y="324993"/>
                  </a:lnTo>
                  <a:lnTo>
                    <a:pt x="956056" y="328815"/>
                  </a:lnTo>
                  <a:lnTo>
                    <a:pt x="954405" y="331343"/>
                  </a:lnTo>
                  <a:lnTo>
                    <a:pt x="949960" y="331343"/>
                  </a:lnTo>
                  <a:lnTo>
                    <a:pt x="948309" y="330073"/>
                  </a:lnTo>
                  <a:lnTo>
                    <a:pt x="946531" y="328815"/>
                  </a:lnTo>
                  <a:lnTo>
                    <a:pt x="926846" y="309765"/>
                  </a:lnTo>
                  <a:lnTo>
                    <a:pt x="923925" y="305943"/>
                  </a:lnTo>
                  <a:lnTo>
                    <a:pt x="921893" y="303415"/>
                  </a:lnTo>
                  <a:lnTo>
                    <a:pt x="920623" y="298323"/>
                  </a:lnTo>
                  <a:lnTo>
                    <a:pt x="920191" y="297065"/>
                  </a:lnTo>
                  <a:lnTo>
                    <a:pt x="919353" y="294513"/>
                  </a:lnTo>
                  <a:lnTo>
                    <a:pt x="919226" y="290715"/>
                  </a:lnTo>
                  <a:lnTo>
                    <a:pt x="919988" y="288163"/>
                  </a:lnTo>
                  <a:lnTo>
                    <a:pt x="920750" y="284365"/>
                  </a:lnTo>
                  <a:lnTo>
                    <a:pt x="922274" y="281813"/>
                  </a:lnTo>
                  <a:lnTo>
                    <a:pt x="924814" y="279273"/>
                  </a:lnTo>
                  <a:lnTo>
                    <a:pt x="927862" y="275463"/>
                  </a:lnTo>
                  <a:lnTo>
                    <a:pt x="931545" y="274193"/>
                  </a:lnTo>
                  <a:lnTo>
                    <a:pt x="935863" y="274193"/>
                  </a:lnTo>
                  <a:lnTo>
                    <a:pt x="944245" y="276745"/>
                  </a:lnTo>
                  <a:lnTo>
                    <a:pt x="973201" y="305943"/>
                  </a:lnTo>
                  <a:lnTo>
                    <a:pt x="973836" y="307213"/>
                  </a:lnTo>
                  <a:lnTo>
                    <a:pt x="973658" y="309765"/>
                  </a:lnTo>
                  <a:lnTo>
                    <a:pt x="973582" y="311023"/>
                  </a:lnTo>
                  <a:lnTo>
                    <a:pt x="972439" y="312293"/>
                  </a:lnTo>
                  <a:lnTo>
                    <a:pt x="967232" y="317373"/>
                  </a:lnTo>
                  <a:lnTo>
                    <a:pt x="971169" y="322465"/>
                  </a:lnTo>
                  <a:lnTo>
                    <a:pt x="995299" y="298323"/>
                  </a:lnTo>
                  <a:lnTo>
                    <a:pt x="997839" y="295795"/>
                  </a:lnTo>
                  <a:close/>
                </a:path>
                <a:path w="1233804" h="457200">
                  <a:moveTo>
                    <a:pt x="1039088" y="239915"/>
                  </a:moveTo>
                  <a:lnTo>
                    <a:pt x="1036828" y="229743"/>
                  </a:lnTo>
                  <a:lnTo>
                    <a:pt x="1032002" y="231013"/>
                  </a:lnTo>
                  <a:lnTo>
                    <a:pt x="1033703" y="239915"/>
                  </a:lnTo>
                  <a:lnTo>
                    <a:pt x="1033589" y="243713"/>
                  </a:lnTo>
                  <a:lnTo>
                    <a:pt x="1016889" y="266573"/>
                  </a:lnTo>
                  <a:lnTo>
                    <a:pt x="1010412" y="265315"/>
                  </a:lnTo>
                  <a:lnTo>
                    <a:pt x="1004697" y="265315"/>
                  </a:lnTo>
                  <a:lnTo>
                    <a:pt x="997953" y="261493"/>
                  </a:lnTo>
                  <a:lnTo>
                    <a:pt x="990219" y="253873"/>
                  </a:lnTo>
                  <a:lnTo>
                    <a:pt x="993990" y="250063"/>
                  </a:lnTo>
                  <a:lnTo>
                    <a:pt x="1025525" y="218313"/>
                  </a:lnTo>
                  <a:lnTo>
                    <a:pt x="1020572" y="214515"/>
                  </a:lnTo>
                  <a:lnTo>
                    <a:pt x="1018997" y="213245"/>
                  </a:lnTo>
                  <a:lnTo>
                    <a:pt x="1015873" y="210693"/>
                  </a:lnTo>
                  <a:lnTo>
                    <a:pt x="1011428" y="208165"/>
                  </a:lnTo>
                  <a:lnTo>
                    <a:pt x="1009777" y="207505"/>
                  </a:lnTo>
                  <a:lnTo>
                    <a:pt x="1009777" y="225945"/>
                  </a:lnTo>
                  <a:lnTo>
                    <a:pt x="1009129" y="227215"/>
                  </a:lnTo>
                  <a:lnTo>
                    <a:pt x="986536" y="250063"/>
                  </a:lnTo>
                  <a:lnTo>
                    <a:pt x="980059" y="243713"/>
                  </a:lnTo>
                  <a:lnTo>
                    <a:pt x="976503" y="237363"/>
                  </a:lnTo>
                  <a:lnTo>
                    <a:pt x="975868" y="232295"/>
                  </a:lnTo>
                  <a:lnTo>
                    <a:pt x="975106" y="225945"/>
                  </a:lnTo>
                  <a:lnTo>
                    <a:pt x="976630" y="220865"/>
                  </a:lnTo>
                  <a:lnTo>
                    <a:pt x="983488" y="214515"/>
                  </a:lnTo>
                  <a:lnTo>
                    <a:pt x="987679" y="213245"/>
                  </a:lnTo>
                  <a:lnTo>
                    <a:pt x="997839" y="213245"/>
                  </a:lnTo>
                  <a:lnTo>
                    <a:pt x="1002411" y="215773"/>
                  </a:lnTo>
                  <a:lnTo>
                    <a:pt x="1006221" y="219595"/>
                  </a:lnTo>
                  <a:lnTo>
                    <a:pt x="1008253" y="220865"/>
                  </a:lnTo>
                  <a:lnTo>
                    <a:pt x="1009396" y="223393"/>
                  </a:lnTo>
                  <a:lnTo>
                    <a:pt x="1009523" y="224663"/>
                  </a:lnTo>
                  <a:lnTo>
                    <a:pt x="1009777" y="225945"/>
                  </a:lnTo>
                  <a:lnTo>
                    <a:pt x="1009777" y="207505"/>
                  </a:lnTo>
                  <a:lnTo>
                    <a:pt x="1005078" y="205613"/>
                  </a:lnTo>
                  <a:lnTo>
                    <a:pt x="998982" y="204343"/>
                  </a:lnTo>
                  <a:lnTo>
                    <a:pt x="987044" y="206895"/>
                  </a:lnTo>
                  <a:lnTo>
                    <a:pt x="967994" y="238645"/>
                  </a:lnTo>
                  <a:lnTo>
                    <a:pt x="969060" y="244995"/>
                  </a:lnTo>
                  <a:lnTo>
                    <a:pt x="998943" y="275463"/>
                  </a:lnTo>
                  <a:lnTo>
                    <a:pt x="1012469" y="275463"/>
                  </a:lnTo>
                  <a:lnTo>
                    <a:pt x="1038631" y="250063"/>
                  </a:lnTo>
                  <a:lnTo>
                    <a:pt x="1039088" y="239915"/>
                  </a:lnTo>
                  <a:close/>
                </a:path>
                <a:path w="1233804" h="457200">
                  <a:moveTo>
                    <a:pt x="1087628" y="205613"/>
                  </a:moveTo>
                  <a:lnTo>
                    <a:pt x="1083691" y="201815"/>
                  </a:lnTo>
                  <a:lnTo>
                    <a:pt x="1075436" y="209423"/>
                  </a:lnTo>
                  <a:lnTo>
                    <a:pt x="1073658" y="210693"/>
                  </a:lnTo>
                  <a:lnTo>
                    <a:pt x="1069340" y="210693"/>
                  </a:lnTo>
                  <a:lnTo>
                    <a:pt x="1057643" y="199263"/>
                  </a:lnTo>
                  <a:lnTo>
                    <a:pt x="1053846" y="195465"/>
                  </a:lnTo>
                  <a:lnTo>
                    <a:pt x="1049782" y="189115"/>
                  </a:lnTo>
                  <a:lnTo>
                    <a:pt x="1049159" y="187845"/>
                  </a:lnTo>
                  <a:lnTo>
                    <a:pt x="1045464" y="180213"/>
                  </a:lnTo>
                  <a:lnTo>
                    <a:pt x="1042797" y="175145"/>
                  </a:lnTo>
                  <a:lnTo>
                    <a:pt x="1041400" y="170065"/>
                  </a:lnTo>
                  <a:lnTo>
                    <a:pt x="1041463" y="168795"/>
                  </a:lnTo>
                  <a:lnTo>
                    <a:pt x="1041590" y="166243"/>
                  </a:lnTo>
                  <a:lnTo>
                    <a:pt x="1041641" y="164973"/>
                  </a:lnTo>
                  <a:lnTo>
                    <a:pt x="1041768" y="161163"/>
                  </a:lnTo>
                  <a:lnTo>
                    <a:pt x="1042530" y="158623"/>
                  </a:lnTo>
                  <a:lnTo>
                    <a:pt x="1043940" y="157365"/>
                  </a:lnTo>
                  <a:lnTo>
                    <a:pt x="1045845" y="157365"/>
                  </a:lnTo>
                  <a:lnTo>
                    <a:pt x="1046607" y="159893"/>
                  </a:lnTo>
                  <a:lnTo>
                    <a:pt x="1047115" y="161163"/>
                  </a:lnTo>
                  <a:lnTo>
                    <a:pt x="1047877" y="162445"/>
                  </a:lnTo>
                  <a:lnTo>
                    <a:pt x="1050798" y="166243"/>
                  </a:lnTo>
                  <a:lnTo>
                    <a:pt x="1058545" y="166243"/>
                  </a:lnTo>
                  <a:lnTo>
                    <a:pt x="1060196" y="164973"/>
                  </a:lnTo>
                  <a:lnTo>
                    <a:pt x="1062482" y="161163"/>
                  </a:lnTo>
                  <a:lnTo>
                    <a:pt x="1062418" y="159893"/>
                  </a:lnTo>
                  <a:lnTo>
                    <a:pt x="1062342" y="158623"/>
                  </a:lnTo>
                  <a:lnTo>
                    <a:pt x="1062278" y="157365"/>
                  </a:lnTo>
                  <a:lnTo>
                    <a:pt x="1062228" y="156095"/>
                  </a:lnTo>
                  <a:lnTo>
                    <a:pt x="1060958" y="153543"/>
                  </a:lnTo>
                  <a:lnTo>
                    <a:pt x="1058799" y="152273"/>
                  </a:lnTo>
                  <a:lnTo>
                    <a:pt x="1055992" y="149745"/>
                  </a:lnTo>
                  <a:lnTo>
                    <a:pt x="1053084" y="147193"/>
                  </a:lnTo>
                  <a:lnTo>
                    <a:pt x="1046607" y="147193"/>
                  </a:lnTo>
                  <a:lnTo>
                    <a:pt x="1043686" y="148463"/>
                  </a:lnTo>
                  <a:lnTo>
                    <a:pt x="1037082" y="156095"/>
                  </a:lnTo>
                  <a:lnTo>
                    <a:pt x="1035418" y="161163"/>
                  </a:lnTo>
                  <a:lnTo>
                    <a:pt x="1036180" y="166243"/>
                  </a:lnTo>
                  <a:lnTo>
                    <a:pt x="1036828" y="172593"/>
                  </a:lnTo>
                  <a:lnTo>
                    <a:pt x="1039495" y="180213"/>
                  </a:lnTo>
                  <a:lnTo>
                    <a:pt x="1044194" y="187845"/>
                  </a:lnTo>
                  <a:lnTo>
                    <a:pt x="1040206" y="184023"/>
                  </a:lnTo>
                  <a:lnTo>
                    <a:pt x="1024242" y="168795"/>
                  </a:lnTo>
                  <a:lnTo>
                    <a:pt x="1007478" y="186563"/>
                  </a:lnTo>
                  <a:lnTo>
                    <a:pt x="1011174" y="190373"/>
                  </a:lnTo>
                  <a:lnTo>
                    <a:pt x="1015479" y="186563"/>
                  </a:lnTo>
                  <a:lnTo>
                    <a:pt x="1017397" y="184023"/>
                  </a:lnTo>
                  <a:lnTo>
                    <a:pt x="1023620" y="184023"/>
                  </a:lnTo>
                  <a:lnTo>
                    <a:pt x="1025893" y="185293"/>
                  </a:lnTo>
                  <a:lnTo>
                    <a:pt x="1028319" y="187845"/>
                  </a:lnTo>
                  <a:lnTo>
                    <a:pt x="1060577" y="219595"/>
                  </a:lnTo>
                  <a:lnTo>
                    <a:pt x="1060958" y="220865"/>
                  </a:lnTo>
                  <a:lnTo>
                    <a:pt x="1060691" y="222123"/>
                  </a:lnTo>
                  <a:lnTo>
                    <a:pt x="1060577" y="223393"/>
                  </a:lnTo>
                  <a:lnTo>
                    <a:pt x="1059688" y="225945"/>
                  </a:lnTo>
                  <a:lnTo>
                    <a:pt x="1053084" y="232295"/>
                  </a:lnTo>
                  <a:lnTo>
                    <a:pt x="1057021" y="236093"/>
                  </a:lnTo>
                  <a:lnTo>
                    <a:pt x="1082522" y="210693"/>
                  </a:lnTo>
                  <a:lnTo>
                    <a:pt x="1087628" y="205613"/>
                  </a:lnTo>
                  <a:close/>
                </a:path>
                <a:path w="1233804" h="457200">
                  <a:moveTo>
                    <a:pt x="1170432" y="148971"/>
                  </a:moveTo>
                  <a:lnTo>
                    <a:pt x="1165098" y="143637"/>
                  </a:lnTo>
                  <a:lnTo>
                    <a:pt x="1109980" y="198755"/>
                  </a:lnTo>
                  <a:lnTo>
                    <a:pt x="1115314" y="204089"/>
                  </a:lnTo>
                  <a:lnTo>
                    <a:pt x="1170432" y="148971"/>
                  </a:lnTo>
                  <a:close/>
                </a:path>
                <a:path w="1233804" h="457200">
                  <a:moveTo>
                    <a:pt x="1233678" y="58801"/>
                  </a:moveTo>
                  <a:lnTo>
                    <a:pt x="1229741" y="54864"/>
                  </a:lnTo>
                  <a:lnTo>
                    <a:pt x="1223899" y="60706"/>
                  </a:lnTo>
                  <a:lnTo>
                    <a:pt x="1220089" y="61595"/>
                  </a:lnTo>
                  <a:lnTo>
                    <a:pt x="1217269" y="60325"/>
                  </a:lnTo>
                  <a:lnTo>
                    <a:pt x="1216152" y="59817"/>
                  </a:lnTo>
                  <a:lnTo>
                    <a:pt x="1175131" y="41910"/>
                  </a:lnTo>
                  <a:lnTo>
                    <a:pt x="1175131" y="57785"/>
                  </a:lnTo>
                  <a:lnTo>
                    <a:pt x="1147699" y="85217"/>
                  </a:lnTo>
                  <a:lnTo>
                    <a:pt x="1126998" y="36576"/>
                  </a:lnTo>
                  <a:lnTo>
                    <a:pt x="1175131" y="57785"/>
                  </a:lnTo>
                  <a:lnTo>
                    <a:pt x="1175131" y="41910"/>
                  </a:lnTo>
                  <a:lnTo>
                    <a:pt x="1162913" y="36576"/>
                  </a:lnTo>
                  <a:lnTo>
                    <a:pt x="1116965" y="16510"/>
                  </a:lnTo>
                  <a:lnTo>
                    <a:pt x="1113536" y="20066"/>
                  </a:lnTo>
                  <a:lnTo>
                    <a:pt x="1153033" y="112522"/>
                  </a:lnTo>
                  <a:lnTo>
                    <a:pt x="1155319" y="117729"/>
                  </a:lnTo>
                  <a:lnTo>
                    <a:pt x="1156208" y="121793"/>
                  </a:lnTo>
                  <a:lnTo>
                    <a:pt x="1155700" y="124841"/>
                  </a:lnTo>
                  <a:lnTo>
                    <a:pt x="1155319" y="128016"/>
                  </a:lnTo>
                  <a:lnTo>
                    <a:pt x="1153541" y="131064"/>
                  </a:lnTo>
                  <a:lnTo>
                    <a:pt x="1150620" y="133985"/>
                  </a:lnTo>
                  <a:lnTo>
                    <a:pt x="1154557" y="137922"/>
                  </a:lnTo>
                  <a:lnTo>
                    <a:pt x="1178560" y="113919"/>
                  </a:lnTo>
                  <a:lnTo>
                    <a:pt x="1182751" y="109728"/>
                  </a:lnTo>
                  <a:lnTo>
                    <a:pt x="1178814" y="105791"/>
                  </a:lnTo>
                  <a:lnTo>
                    <a:pt x="1173099" y="111506"/>
                  </a:lnTo>
                  <a:lnTo>
                    <a:pt x="1169949" y="113284"/>
                  </a:lnTo>
                  <a:lnTo>
                    <a:pt x="1169225" y="113284"/>
                  </a:lnTo>
                  <a:lnTo>
                    <a:pt x="1164463" y="113919"/>
                  </a:lnTo>
                  <a:lnTo>
                    <a:pt x="1162177" y="113284"/>
                  </a:lnTo>
                  <a:lnTo>
                    <a:pt x="1160526" y="111506"/>
                  </a:lnTo>
                  <a:lnTo>
                    <a:pt x="1159002" y="110109"/>
                  </a:lnTo>
                  <a:lnTo>
                    <a:pt x="1157478" y="107569"/>
                  </a:lnTo>
                  <a:lnTo>
                    <a:pt x="1150112" y="91059"/>
                  </a:lnTo>
                  <a:lnTo>
                    <a:pt x="1155954" y="85217"/>
                  </a:lnTo>
                  <a:lnTo>
                    <a:pt x="1180846" y="60325"/>
                  </a:lnTo>
                  <a:lnTo>
                    <a:pt x="1204722" y="70739"/>
                  </a:lnTo>
                  <a:lnTo>
                    <a:pt x="1205484" y="71247"/>
                  </a:lnTo>
                  <a:lnTo>
                    <a:pt x="1207135" y="72898"/>
                  </a:lnTo>
                  <a:lnTo>
                    <a:pt x="1207389" y="74168"/>
                  </a:lnTo>
                  <a:lnTo>
                    <a:pt x="1207008" y="75565"/>
                  </a:lnTo>
                  <a:lnTo>
                    <a:pt x="1206373" y="77597"/>
                  </a:lnTo>
                  <a:lnTo>
                    <a:pt x="1204468" y="80137"/>
                  </a:lnTo>
                  <a:lnTo>
                    <a:pt x="1198753" y="85852"/>
                  </a:lnTo>
                  <a:lnTo>
                    <a:pt x="1202690" y="89789"/>
                  </a:lnTo>
                  <a:lnTo>
                    <a:pt x="1230871" y="61595"/>
                  </a:lnTo>
                  <a:lnTo>
                    <a:pt x="1233678" y="5880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1978" y="3645534"/>
              <a:ext cx="577865" cy="51225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78350" y="3703700"/>
              <a:ext cx="406400" cy="394970"/>
            </a:xfrm>
            <a:custGeom>
              <a:avLst/>
              <a:gdLst/>
              <a:ahLst/>
              <a:cxnLst/>
              <a:rect l="l" t="t" r="r" b="b"/>
              <a:pathLst>
                <a:path w="406400" h="394970">
                  <a:moveTo>
                    <a:pt x="40925" y="311150"/>
                  </a:moveTo>
                  <a:lnTo>
                    <a:pt x="18923" y="311150"/>
                  </a:lnTo>
                  <a:lnTo>
                    <a:pt x="82169" y="374650"/>
                  </a:lnTo>
                  <a:lnTo>
                    <a:pt x="83692" y="375919"/>
                  </a:lnTo>
                  <a:lnTo>
                    <a:pt x="84327" y="378459"/>
                  </a:lnTo>
                  <a:lnTo>
                    <a:pt x="84327" y="381000"/>
                  </a:lnTo>
                  <a:lnTo>
                    <a:pt x="83438" y="382269"/>
                  </a:lnTo>
                  <a:lnTo>
                    <a:pt x="73913" y="391159"/>
                  </a:lnTo>
                  <a:lnTo>
                    <a:pt x="77850" y="394969"/>
                  </a:lnTo>
                  <a:lnTo>
                    <a:pt x="107463" y="365759"/>
                  </a:lnTo>
                  <a:lnTo>
                    <a:pt x="96138" y="365759"/>
                  </a:lnTo>
                  <a:lnTo>
                    <a:pt x="94487" y="364489"/>
                  </a:lnTo>
                  <a:lnTo>
                    <a:pt x="63119" y="334009"/>
                  </a:lnTo>
                  <a:lnTo>
                    <a:pt x="66421" y="330200"/>
                  </a:lnTo>
                  <a:lnTo>
                    <a:pt x="59182" y="330200"/>
                  </a:lnTo>
                  <a:lnTo>
                    <a:pt x="40925" y="311150"/>
                  </a:lnTo>
                  <a:close/>
                </a:path>
                <a:path w="406400" h="394970">
                  <a:moveTo>
                    <a:pt x="111251" y="354330"/>
                  </a:moveTo>
                  <a:lnTo>
                    <a:pt x="101091" y="364489"/>
                  </a:lnTo>
                  <a:lnTo>
                    <a:pt x="99313" y="365759"/>
                  </a:lnTo>
                  <a:lnTo>
                    <a:pt x="107463" y="365759"/>
                  </a:lnTo>
                  <a:lnTo>
                    <a:pt x="115188" y="358139"/>
                  </a:lnTo>
                  <a:lnTo>
                    <a:pt x="111251" y="354330"/>
                  </a:lnTo>
                  <a:close/>
                </a:path>
                <a:path w="406400" h="394970">
                  <a:moveTo>
                    <a:pt x="67183" y="292100"/>
                  </a:moveTo>
                  <a:lnTo>
                    <a:pt x="63373" y="295909"/>
                  </a:lnTo>
                  <a:lnTo>
                    <a:pt x="68325" y="300989"/>
                  </a:lnTo>
                  <a:lnTo>
                    <a:pt x="70865" y="306069"/>
                  </a:lnTo>
                  <a:lnTo>
                    <a:pt x="71374" y="314959"/>
                  </a:lnTo>
                  <a:lnTo>
                    <a:pt x="69596" y="318769"/>
                  </a:lnTo>
                  <a:lnTo>
                    <a:pt x="65912" y="322580"/>
                  </a:lnTo>
                  <a:lnTo>
                    <a:pt x="59182" y="330200"/>
                  </a:lnTo>
                  <a:lnTo>
                    <a:pt x="66421" y="330200"/>
                  </a:lnTo>
                  <a:lnTo>
                    <a:pt x="69723" y="326389"/>
                  </a:lnTo>
                  <a:lnTo>
                    <a:pt x="73533" y="322580"/>
                  </a:lnTo>
                  <a:lnTo>
                    <a:pt x="77724" y="321309"/>
                  </a:lnTo>
                  <a:lnTo>
                    <a:pt x="97042" y="321309"/>
                  </a:lnTo>
                  <a:lnTo>
                    <a:pt x="67183" y="292100"/>
                  </a:lnTo>
                  <a:close/>
                </a:path>
                <a:path w="406400" h="394970">
                  <a:moveTo>
                    <a:pt x="97042" y="321309"/>
                  </a:moveTo>
                  <a:lnTo>
                    <a:pt x="82423" y="321309"/>
                  </a:lnTo>
                  <a:lnTo>
                    <a:pt x="86995" y="322580"/>
                  </a:lnTo>
                  <a:lnTo>
                    <a:pt x="92328" y="325119"/>
                  </a:lnTo>
                  <a:lnTo>
                    <a:pt x="98425" y="330200"/>
                  </a:lnTo>
                  <a:lnTo>
                    <a:pt x="102235" y="326389"/>
                  </a:lnTo>
                  <a:lnTo>
                    <a:pt x="97042" y="321309"/>
                  </a:lnTo>
                  <a:close/>
                </a:path>
                <a:path w="406400" h="394970">
                  <a:moveTo>
                    <a:pt x="63246" y="254000"/>
                  </a:moveTo>
                  <a:lnTo>
                    <a:pt x="0" y="317500"/>
                  </a:lnTo>
                  <a:lnTo>
                    <a:pt x="3937" y="321309"/>
                  </a:lnTo>
                  <a:lnTo>
                    <a:pt x="13335" y="312419"/>
                  </a:lnTo>
                  <a:lnTo>
                    <a:pt x="14859" y="311150"/>
                  </a:lnTo>
                  <a:lnTo>
                    <a:pt x="40925" y="311150"/>
                  </a:lnTo>
                  <a:lnTo>
                    <a:pt x="29972" y="299719"/>
                  </a:lnTo>
                  <a:lnTo>
                    <a:pt x="29337" y="299719"/>
                  </a:lnTo>
                  <a:lnTo>
                    <a:pt x="29337" y="297180"/>
                  </a:lnTo>
                  <a:lnTo>
                    <a:pt x="29972" y="295909"/>
                  </a:lnTo>
                  <a:lnTo>
                    <a:pt x="49784" y="275589"/>
                  </a:lnTo>
                  <a:lnTo>
                    <a:pt x="56134" y="273050"/>
                  </a:lnTo>
                  <a:lnTo>
                    <a:pt x="83293" y="273050"/>
                  </a:lnTo>
                  <a:lnTo>
                    <a:pt x="63246" y="254000"/>
                  </a:lnTo>
                  <a:close/>
                </a:path>
                <a:path w="406400" h="394970">
                  <a:moveTo>
                    <a:pt x="159130" y="248919"/>
                  </a:moveTo>
                  <a:lnTo>
                    <a:pt x="139573" y="248919"/>
                  </a:lnTo>
                  <a:lnTo>
                    <a:pt x="143001" y="250189"/>
                  </a:lnTo>
                  <a:lnTo>
                    <a:pt x="153162" y="260350"/>
                  </a:lnTo>
                  <a:lnTo>
                    <a:pt x="133223" y="300989"/>
                  </a:lnTo>
                  <a:lnTo>
                    <a:pt x="134492" y="308609"/>
                  </a:lnTo>
                  <a:lnTo>
                    <a:pt x="143001" y="317500"/>
                  </a:lnTo>
                  <a:lnTo>
                    <a:pt x="147065" y="318769"/>
                  </a:lnTo>
                  <a:lnTo>
                    <a:pt x="156717" y="317500"/>
                  </a:lnTo>
                  <a:lnTo>
                    <a:pt x="161671" y="314959"/>
                  </a:lnTo>
                  <a:lnTo>
                    <a:pt x="166750" y="309880"/>
                  </a:lnTo>
                  <a:lnTo>
                    <a:pt x="170179" y="306069"/>
                  </a:lnTo>
                  <a:lnTo>
                    <a:pt x="153924" y="306069"/>
                  </a:lnTo>
                  <a:lnTo>
                    <a:pt x="151129" y="304800"/>
                  </a:lnTo>
                  <a:lnTo>
                    <a:pt x="148462" y="302259"/>
                  </a:lnTo>
                  <a:lnTo>
                    <a:pt x="144525" y="298450"/>
                  </a:lnTo>
                  <a:lnTo>
                    <a:pt x="143001" y="294639"/>
                  </a:lnTo>
                  <a:lnTo>
                    <a:pt x="143637" y="289559"/>
                  </a:lnTo>
                  <a:lnTo>
                    <a:pt x="145000" y="284480"/>
                  </a:lnTo>
                  <a:lnTo>
                    <a:pt x="147589" y="278130"/>
                  </a:lnTo>
                  <a:lnTo>
                    <a:pt x="151441" y="271780"/>
                  </a:lnTo>
                  <a:lnTo>
                    <a:pt x="156590" y="264159"/>
                  </a:lnTo>
                  <a:lnTo>
                    <a:pt x="174370" y="264159"/>
                  </a:lnTo>
                  <a:lnTo>
                    <a:pt x="159130" y="248919"/>
                  </a:lnTo>
                  <a:close/>
                </a:path>
                <a:path w="406400" h="394970">
                  <a:moveTo>
                    <a:pt x="174370" y="264159"/>
                  </a:moveTo>
                  <a:lnTo>
                    <a:pt x="156590" y="264159"/>
                  </a:lnTo>
                  <a:lnTo>
                    <a:pt x="163702" y="271780"/>
                  </a:lnTo>
                  <a:lnTo>
                    <a:pt x="168401" y="275589"/>
                  </a:lnTo>
                  <a:lnTo>
                    <a:pt x="170814" y="281939"/>
                  </a:lnTo>
                  <a:lnTo>
                    <a:pt x="170865" y="284480"/>
                  </a:lnTo>
                  <a:lnTo>
                    <a:pt x="170973" y="289559"/>
                  </a:lnTo>
                  <a:lnTo>
                    <a:pt x="171069" y="293369"/>
                  </a:lnTo>
                  <a:lnTo>
                    <a:pt x="169037" y="299719"/>
                  </a:lnTo>
                  <a:lnTo>
                    <a:pt x="162560" y="306069"/>
                  </a:lnTo>
                  <a:lnTo>
                    <a:pt x="170179" y="306069"/>
                  </a:lnTo>
                  <a:lnTo>
                    <a:pt x="172720" y="302259"/>
                  </a:lnTo>
                  <a:lnTo>
                    <a:pt x="173989" y="298450"/>
                  </a:lnTo>
                  <a:lnTo>
                    <a:pt x="175387" y="294639"/>
                  </a:lnTo>
                  <a:lnTo>
                    <a:pt x="176022" y="289559"/>
                  </a:lnTo>
                  <a:lnTo>
                    <a:pt x="175920" y="287019"/>
                  </a:lnTo>
                  <a:lnTo>
                    <a:pt x="175818" y="284480"/>
                  </a:lnTo>
                  <a:lnTo>
                    <a:pt x="175767" y="283209"/>
                  </a:lnTo>
                  <a:lnTo>
                    <a:pt x="193738" y="283209"/>
                  </a:lnTo>
                  <a:lnTo>
                    <a:pt x="194945" y="281939"/>
                  </a:lnTo>
                  <a:lnTo>
                    <a:pt x="197992" y="278130"/>
                  </a:lnTo>
                  <a:lnTo>
                    <a:pt x="199008" y="275589"/>
                  </a:lnTo>
                  <a:lnTo>
                    <a:pt x="189229" y="275589"/>
                  </a:lnTo>
                  <a:lnTo>
                    <a:pt x="185420" y="274319"/>
                  </a:lnTo>
                  <a:lnTo>
                    <a:pt x="183261" y="273050"/>
                  </a:lnTo>
                  <a:lnTo>
                    <a:pt x="174370" y="264159"/>
                  </a:lnTo>
                  <a:close/>
                </a:path>
                <a:path w="406400" h="394970">
                  <a:moveTo>
                    <a:pt x="145669" y="238759"/>
                  </a:moveTo>
                  <a:lnTo>
                    <a:pt x="139953" y="240030"/>
                  </a:lnTo>
                  <a:lnTo>
                    <a:pt x="134365" y="240030"/>
                  </a:lnTo>
                  <a:lnTo>
                    <a:pt x="128650" y="242569"/>
                  </a:lnTo>
                  <a:lnTo>
                    <a:pt x="116459" y="255269"/>
                  </a:lnTo>
                  <a:lnTo>
                    <a:pt x="112775" y="261619"/>
                  </a:lnTo>
                  <a:lnTo>
                    <a:pt x="111633" y="269239"/>
                  </a:lnTo>
                  <a:lnTo>
                    <a:pt x="110616" y="275589"/>
                  </a:lnTo>
                  <a:lnTo>
                    <a:pt x="111887" y="280669"/>
                  </a:lnTo>
                  <a:lnTo>
                    <a:pt x="117221" y="285750"/>
                  </a:lnTo>
                  <a:lnTo>
                    <a:pt x="119252" y="287019"/>
                  </a:lnTo>
                  <a:lnTo>
                    <a:pt x="124078" y="287019"/>
                  </a:lnTo>
                  <a:lnTo>
                    <a:pt x="126111" y="285750"/>
                  </a:lnTo>
                  <a:lnTo>
                    <a:pt x="129539" y="283209"/>
                  </a:lnTo>
                  <a:lnTo>
                    <a:pt x="130301" y="280669"/>
                  </a:lnTo>
                  <a:lnTo>
                    <a:pt x="130428" y="276859"/>
                  </a:lnTo>
                  <a:lnTo>
                    <a:pt x="129539" y="275589"/>
                  </a:lnTo>
                  <a:lnTo>
                    <a:pt x="128015" y="273050"/>
                  </a:lnTo>
                  <a:lnTo>
                    <a:pt x="126873" y="273050"/>
                  </a:lnTo>
                  <a:lnTo>
                    <a:pt x="125222" y="271780"/>
                  </a:lnTo>
                  <a:lnTo>
                    <a:pt x="122809" y="271780"/>
                  </a:lnTo>
                  <a:lnTo>
                    <a:pt x="120776" y="270509"/>
                  </a:lnTo>
                  <a:lnTo>
                    <a:pt x="119507" y="270509"/>
                  </a:lnTo>
                  <a:lnTo>
                    <a:pt x="118110" y="269239"/>
                  </a:lnTo>
                  <a:lnTo>
                    <a:pt x="139573" y="248919"/>
                  </a:lnTo>
                  <a:lnTo>
                    <a:pt x="159130" y="248919"/>
                  </a:lnTo>
                  <a:lnTo>
                    <a:pt x="150240" y="240030"/>
                  </a:lnTo>
                  <a:lnTo>
                    <a:pt x="145669" y="238759"/>
                  </a:lnTo>
                  <a:close/>
                </a:path>
                <a:path w="406400" h="394970">
                  <a:moveTo>
                    <a:pt x="193738" y="283209"/>
                  </a:moveTo>
                  <a:lnTo>
                    <a:pt x="175767" y="283209"/>
                  </a:lnTo>
                  <a:lnTo>
                    <a:pt x="180339" y="284480"/>
                  </a:lnTo>
                  <a:lnTo>
                    <a:pt x="184023" y="285750"/>
                  </a:lnTo>
                  <a:lnTo>
                    <a:pt x="189864" y="285750"/>
                  </a:lnTo>
                  <a:lnTo>
                    <a:pt x="192532" y="284480"/>
                  </a:lnTo>
                  <a:lnTo>
                    <a:pt x="193738" y="283209"/>
                  </a:lnTo>
                  <a:close/>
                </a:path>
                <a:path w="406400" h="394970">
                  <a:moveTo>
                    <a:pt x="83293" y="273050"/>
                  </a:moveTo>
                  <a:lnTo>
                    <a:pt x="67520" y="273050"/>
                  </a:lnTo>
                  <a:lnTo>
                    <a:pt x="73278" y="275589"/>
                  </a:lnTo>
                  <a:lnTo>
                    <a:pt x="79990" y="279400"/>
                  </a:lnTo>
                  <a:lnTo>
                    <a:pt x="87629" y="284480"/>
                  </a:lnTo>
                  <a:lnTo>
                    <a:pt x="91312" y="280669"/>
                  </a:lnTo>
                  <a:lnTo>
                    <a:pt x="83293" y="273050"/>
                  </a:lnTo>
                  <a:close/>
                </a:path>
                <a:path w="406400" h="394970">
                  <a:moveTo>
                    <a:pt x="194690" y="267969"/>
                  </a:moveTo>
                  <a:lnTo>
                    <a:pt x="194183" y="270509"/>
                  </a:lnTo>
                  <a:lnTo>
                    <a:pt x="193421" y="273050"/>
                  </a:lnTo>
                  <a:lnTo>
                    <a:pt x="192024" y="274319"/>
                  </a:lnTo>
                  <a:lnTo>
                    <a:pt x="190753" y="275589"/>
                  </a:lnTo>
                  <a:lnTo>
                    <a:pt x="199008" y="275589"/>
                  </a:lnTo>
                  <a:lnTo>
                    <a:pt x="199516" y="274319"/>
                  </a:lnTo>
                  <a:lnTo>
                    <a:pt x="199516" y="269239"/>
                  </a:lnTo>
                  <a:lnTo>
                    <a:pt x="194690" y="267969"/>
                  </a:lnTo>
                  <a:close/>
                </a:path>
                <a:path w="406400" h="394970">
                  <a:moveTo>
                    <a:pt x="192595" y="213359"/>
                  </a:moveTo>
                  <a:lnTo>
                    <a:pt x="173609" y="213359"/>
                  </a:lnTo>
                  <a:lnTo>
                    <a:pt x="175387" y="214630"/>
                  </a:lnTo>
                  <a:lnTo>
                    <a:pt x="210565" y="250189"/>
                  </a:lnTo>
                  <a:lnTo>
                    <a:pt x="211074" y="251459"/>
                  </a:lnTo>
                  <a:lnTo>
                    <a:pt x="210947" y="254000"/>
                  </a:lnTo>
                  <a:lnTo>
                    <a:pt x="210185" y="255269"/>
                  </a:lnTo>
                  <a:lnTo>
                    <a:pt x="205104" y="260350"/>
                  </a:lnTo>
                  <a:lnTo>
                    <a:pt x="209041" y="264159"/>
                  </a:lnTo>
                  <a:lnTo>
                    <a:pt x="232503" y="241300"/>
                  </a:lnTo>
                  <a:lnTo>
                    <a:pt x="219201" y="241300"/>
                  </a:lnTo>
                  <a:lnTo>
                    <a:pt x="217804" y="238759"/>
                  </a:lnTo>
                  <a:lnTo>
                    <a:pt x="198120" y="219709"/>
                  </a:lnTo>
                  <a:lnTo>
                    <a:pt x="193294" y="214630"/>
                  </a:lnTo>
                  <a:lnTo>
                    <a:pt x="192595" y="213359"/>
                  </a:lnTo>
                  <a:close/>
                </a:path>
                <a:path w="406400" h="394970">
                  <a:moveTo>
                    <a:pt x="229870" y="236219"/>
                  </a:moveTo>
                  <a:lnTo>
                    <a:pt x="225425" y="240030"/>
                  </a:lnTo>
                  <a:lnTo>
                    <a:pt x="223520" y="241300"/>
                  </a:lnTo>
                  <a:lnTo>
                    <a:pt x="232503" y="241300"/>
                  </a:lnTo>
                  <a:lnTo>
                    <a:pt x="233807" y="240030"/>
                  </a:lnTo>
                  <a:lnTo>
                    <a:pt x="229870" y="236219"/>
                  </a:lnTo>
                  <a:close/>
                </a:path>
                <a:path w="406400" h="394970">
                  <a:moveTo>
                    <a:pt x="227711" y="186689"/>
                  </a:moveTo>
                  <a:lnTo>
                    <a:pt x="204724" y="186689"/>
                  </a:lnTo>
                  <a:lnTo>
                    <a:pt x="208661" y="187959"/>
                  </a:lnTo>
                  <a:lnTo>
                    <a:pt x="212978" y="190500"/>
                  </a:lnTo>
                  <a:lnTo>
                    <a:pt x="241553" y="218439"/>
                  </a:lnTo>
                  <a:lnTo>
                    <a:pt x="242062" y="219709"/>
                  </a:lnTo>
                  <a:lnTo>
                    <a:pt x="241808" y="220980"/>
                  </a:lnTo>
                  <a:lnTo>
                    <a:pt x="241680" y="223519"/>
                  </a:lnTo>
                  <a:lnTo>
                    <a:pt x="240664" y="224789"/>
                  </a:lnTo>
                  <a:lnTo>
                    <a:pt x="236092" y="229869"/>
                  </a:lnTo>
                  <a:lnTo>
                    <a:pt x="240029" y="233680"/>
                  </a:lnTo>
                  <a:lnTo>
                    <a:pt x="262661" y="210819"/>
                  </a:lnTo>
                  <a:lnTo>
                    <a:pt x="251840" y="210819"/>
                  </a:lnTo>
                  <a:lnTo>
                    <a:pt x="250316" y="209550"/>
                  </a:lnTo>
                  <a:lnTo>
                    <a:pt x="227711" y="186689"/>
                  </a:lnTo>
                  <a:close/>
                </a:path>
                <a:path w="406400" h="394970">
                  <a:moveTo>
                    <a:pt x="174244" y="198119"/>
                  </a:moveTo>
                  <a:lnTo>
                    <a:pt x="161036" y="213359"/>
                  </a:lnTo>
                  <a:lnTo>
                    <a:pt x="164591" y="217169"/>
                  </a:lnTo>
                  <a:lnTo>
                    <a:pt x="167639" y="214630"/>
                  </a:lnTo>
                  <a:lnTo>
                    <a:pt x="169925" y="213359"/>
                  </a:lnTo>
                  <a:lnTo>
                    <a:pt x="192595" y="213359"/>
                  </a:lnTo>
                  <a:lnTo>
                    <a:pt x="190500" y="209550"/>
                  </a:lnTo>
                  <a:lnTo>
                    <a:pt x="190373" y="208280"/>
                  </a:lnTo>
                  <a:lnTo>
                    <a:pt x="186182" y="208280"/>
                  </a:lnTo>
                  <a:lnTo>
                    <a:pt x="182625" y="204469"/>
                  </a:lnTo>
                  <a:lnTo>
                    <a:pt x="178562" y="201930"/>
                  </a:lnTo>
                  <a:lnTo>
                    <a:pt x="174244" y="198119"/>
                  </a:lnTo>
                  <a:close/>
                </a:path>
                <a:path w="406400" h="394970">
                  <a:moveTo>
                    <a:pt x="261238" y="204469"/>
                  </a:moveTo>
                  <a:lnTo>
                    <a:pt x="256286" y="209550"/>
                  </a:lnTo>
                  <a:lnTo>
                    <a:pt x="254762" y="209550"/>
                  </a:lnTo>
                  <a:lnTo>
                    <a:pt x="253237" y="210819"/>
                  </a:lnTo>
                  <a:lnTo>
                    <a:pt x="262661" y="210819"/>
                  </a:lnTo>
                  <a:lnTo>
                    <a:pt x="265175" y="208280"/>
                  </a:lnTo>
                  <a:lnTo>
                    <a:pt x="261238" y="204469"/>
                  </a:lnTo>
                  <a:close/>
                </a:path>
                <a:path w="406400" h="394970">
                  <a:moveTo>
                    <a:pt x="207645" y="173989"/>
                  </a:moveTo>
                  <a:lnTo>
                    <a:pt x="203580" y="175259"/>
                  </a:lnTo>
                  <a:lnTo>
                    <a:pt x="199644" y="175259"/>
                  </a:lnTo>
                  <a:lnTo>
                    <a:pt x="195961" y="176530"/>
                  </a:lnTo>
                  <a:lnTo>
                    <a:pt x="189357" y="184150"/>
                  </a:lnTo>
                  <a:lnTo>
                    <a:pt x="187198" y="187959"/>
                  </a:lnTo>
                  <a:lnTo>
                    <a:pt x="186054" y="191769"/>
                  </a:lnTo>
                  <a:lnTo>
                    <a:pt x="185038" y="195580"/>
                  </a:lnTo>
                  <a:lnTo>
                    <a:pt x="185038" y="200659"/>
                  </a:lnTo>
                  <a:lnTo>
                    <a:pt x="186182" y="208280"/>
                  </a:lnTo>
                  <a:lnTo>
                    <a:pt x="190373" y="208280"/>
                  </a:lnTo>
                  <a:lnTo>
                    <a:pt x="189991" y="204469"/>
                  </a:lnTo>
                  <a:lnTo>
                    <a:pt x="189864" y="203200"/>
                  </a:lnTo>
                  <a:lnTo>
                    <a:pt x="189229" y="198119"/>
                  </a:lnTo>
                  <a:lnTo>
                    <a:pt x="190880" y="194309"/>
                  </a:lnTo>
                  <a:lnTo>
                    <a:pt x="197485" y="187959"/>
                  </a:lnTo>
                  <a:lnTo>
                    <a:pt x="200913" y="186689"/>
                  </a:lnTo>
                  <a:lnTo>
                    <a:pt x="227711" y="186689"/>
                  </a:lnTo>
                  <a:lnTo>
                    <a:pt x="225425" y="185419"/>
                  </a:lnTo>
                  <a:lnTo>
                    <a:pt x="223647" y="181609"/>
                  </a:lnTo>
                  <a:lnTo>
                    <a:pt x="222408" y="177800"/>
                  </a:lnTo>
                  <a:lnTo>
                    <a:pt x="217424" y="177800"/>
                  </a:lnTo>
                  <a:lnTo>
                    <a:pt x="212216" y="175259"/>
                  </a:lnTo>
                  <a:lnTo>
                    <a:pt x="207645" y="173989"/>
                  </a:lnTo>
                  <a:close/>
                </a:path>
                <a:path w="406400" h="394970">
                  <a:moveTo>
                    <a:pt x="257721" y="154939"/>
                  </a:moveTo>
                  <a:lnTo>
                    <a:pt x="231648" y="154939"/>
                  </a:lnTo>
                  <a:lnTo>
                    <a:pt x="239140" y="156209"/>
                  </a:lnTo>
                  <a:lnTo>
                    <a:pt x="242950" y="157480"/>
                  </a:lnTo>
                  <a:lnTo>
                    <a:pt x="246507" y="161289"/>
                  </a:lnTo>
                  <a:lnTo>
                    <a:pt x="271017" y="185419"/>
                  </a:lnTo>
                  <a:lnTo>
                    <a:pt x="272414" y="187959"/>
                  </a:lnTo>
                  <a:lnTo>
                    <a:pt x="273050" y="189230"/>
                  </a:lnTo>
                  <a:lnTo>
                    <a:pt x="272923" y="190500"/>
                  </a:lnTo>
                  <a:lnTo>
                    <a:pt x="272796" y="191769"/>
                  </a:lnTo>
                  <a:lnTo>
                    <a:pt x="271652" y="194309"/>
                  </a:lnTo>
                  <a:lnTo>
                    <a:pt x="267080" y="198119"/>
                  </a:lnTo>
                  <a:lnTo>
                    <a:pt x="271017" y="201930"/>
                  </a:lnTo>
                  <a:lnTo>
                    <a:pt x="294479" y="179069"/>
                  </a:lnTo>
                  <a:lnTo>
                    <a:pt x="281177" y="179069"/>
                  </a:lnTo>
                  <a:lnTo>
                    <a:pt x="279780" y="177800"/>
                  </a:lnTo>
                  <a:lnTo>
                    <a:pt x="257721" y="154939"/>
                  </a:lnTo>
                  <a:close/>
                </a:path>
                <a:path w="406400" h="394970">
                  <a:moveTo>
                    <a:pt x="291846" y="173989"/>
                  </a:moveTo>
                  <a:lnTo>
                    <a:pt x="287527" y="177800"/>
                  </a:lnTo>
                  <a:lnTo>
                    <a:pt x="285623" y="179069"/>
                  </a:lnTo>
                  <a:lnTo>
                    <a:pt x="294479" y="179069"/>
                  </a:lnTo>
                  <a:lnTo>
                    <a:pt x="295783" y="177800"/>
                  </a:lnTo>
                  <a:lnTo>
                    <a:pt x="291846" y="173989"/>
                  </a:lnTo>
                  <a:close/>
                </a:path>
                <a:path w="406400" h="394970">
                  <a:moveTo>
                    <a:pt x="237362" y="143509"/>
                  </a:moveTo>
                  <a:lnTo>
                    <a:pt x="232537" y="143509"/>
                  </a:lnTo>
                  <a:lnTo>
                    <a:pt x="227837" y="144780"/>
                  </a:lnTo>
                  <a:lnTo>
                    <a:pt x="223265" y="149859"/>
                  </a:lnTo>
                  <a:lnTo>
                    <a:pt x="219963" y="153669"/>
                  </a:lnTo>
                  <a:lnTo>
                    <a:pt x="217677" y="157480"/>
                  </a:lnTo>
                  <a:lnTo>
                    <a:pt x="216662" y="162559"/>
                  </a:lnTo>
                  <a:lnTo>
                    <a:pt x="215773" y="166369"/>
                  </a:lnTo>
                  <a:lnTo>
                    <a:pt x="215925" y="170180"/>
                  </a:lnTo>
                  <a:lnTo>
                    <a:pt x="216026" y="172719"/>
                  </a:lnTo>
                  <a:lnTo>
                    <a:pt x="217424" y="177800"/>
                  </a:lnTo>
                  <a:lnTo>
                    <a:pt x="222408" y="177800"/>
                  </a:lnTo>
                  <a:lnTo>
                    <a:pt x="221996" y="176530"/>
                  </a:lnTo>
                  <a:lnTo>
                    <a:pt x="220852" y="173989"/>
                  </a:lnTo>
                  <a:lnTo>
                    <a:pt x="220472" y="170180"/>
                  </a:lnTo>
                  <a:lnTo>
                    <a:pt x="221741" y="165100"/>
                  </a:lnTo>
                  <a:lnTo>
                    <a:pt x="223138" y="162559"/>
                  </a:lnTo>
                  <a:lnTo>
                    <a:pt x="228219" y="157480"/>
                  </a:lnTo>
                  <a:lnTo>
                    <a:pt x="231648" y="154939"/>
                  </a:lnTo>
                  <a:lnTo>
                    <a:pt x="257721" y="154939"/>
                  </a:lnTo>
                  <a:lnTo>
                    <a:pt x="255270" y="152400"/>
                  </a:lnTo>
                  <a:lnTo>
                    <a:pt x="249682" y="147319"/>
                  </a:lnTo>
                  <a:lnTo>
                    <a:pt x="243712" y="144780"/>
                  </a:lnTo>
                  <a:lnTo>
                    <a:pt x="237362" y="143509"/>
                  </a:lnTo>
                  <a:close/>
                </a:path>
                <a:path w="406400" h="394970">
                  <a:moveTo>
                    <a:pt x="288617" y="118109"/>
                  </a:moveTo>
                  <a:lnTo>
                    <a:pt x="269494" y="118109"/>
                  </a:lnTo>
                  <a:lnTo>
                    <a:pt x="271525" y="119380"/>
                  </a:lnTo>
                  <a:lnTo>
                    <a:pt x="304546" y="152400"/>
                  </a:lnTo>
                  <a:lnTo>
                    <a:pt x="305942" y="153669"/>
                  </a:lnTo>
                  <a:lnTo>
                    <a:pt x="306704" y="154939"/>
                  </a:lnTo>
                  <a:lnTo>
                    <a:pt x="306832" y="156209"/>
                  </a:lnTo>
                  <a:lnTo>
                    <a:pt x="306832" y="157480"/>
                  </a:lnTo>
                  <a:lnTo>
                    <a:pt x="306070" y="160019"/>
                  </a:lnTo>
                  <a:lnTo>
                    <a:pt x="299338" y="166369"/>
                  </a:lnTo>
                  <a:lnTo>
                    <a:pt x="303275" y="170180"/>
                  </a:lnTo>
                  <a:lnTo>
                    <a:pt x="327515" y="146050"/>
                  </a:lnTo>
                  <a:lnTo>
                    <a:pt x="316611" y="146050"/>
                  </a:lnTo>
                  <a:lnTo>
                    <a:pt x="314325" y="143509"/>
                  </a:lnTo>
                  <a:lnTo>
                    <a:pt x="288617" y="118109"/>
                  </a:lnTo>
                  <a:close/>
                </a:path>
                <a:path w="406400" h="394970">
                  <a:moveTo>
                    <a:pt x="327405" y="138430"/>
                  </a:moveTo>
                  <a:lnTo>
                    <a:pt x="321817" y="143509"/>
                  </a:lnTo>
                  <a:lnTo>
                    <a:pt x="320548" y="144780"/>
                  </a:lnTo>
                  <a:lnTo>
                    <a:pt x="319150" y="146050"/>
                  </a:lnTo>
                  <a:lnTo>
                    <a:pt x="327515" y="146050"/>
                  </a:lnTo>
                  <a:lnTo>
                    <a:pt x="331342" y="142239"/>
                  </a:lnTo>
                  <a:lnTo>
                    <a:pt x="327405" y="138430"/>
                  </a:lnTo>
                  <a:close/>
                </a:path>
                <a:path w="406400" h="394970">
                  <a:moveTo>
                    <a:pt x="292988" y="55880"/>
                  </a:moveTo>
                  <a:lnTo>
                    <a:pt x="274447" y="55880"/>
                  </a:lnTo>
                  <a:lnTo>
                    <a:pt x="276225" y="57150"/>
                  </a:lnTo>
                  <a:lnTo>
                    <a:pt x="339344" y="120650"/>
                  </a:lnTo>
                  <a:lnTo>
                    <a:pt x="339978" y="121919"/>
                  </a:lnTo>
                  <a:lnTo>
                    <a:pt x="339978" y="124459"/>
                  </a:lnTo>
                  <a:lnTo>
                    <a:pt x="339216" y="127000"/>
                  </a:lnTo>
                  <a:lnTo>
                    <a:pt x="337565" y="128269"/>
                  </a:lnTo>
                  <a:lnTo>
                    <a:pt x="332613" y="133350"/>
                  </a:lnTo>
                  <a:lnTo>
                    <a:pt x="336550" y="137159"/>
                  </a:lnTo>
                  <a:lnTo>
                    <a:pt x="360679" y="113030"/>
                  </a:lnTo>
                  <a:lnTo>
                    <a:pt x="349885" y="113030"/>
                  </a:lnTo>
                  <a:lnTo>
                    <a:pt x="348869" y="111759"/>
                  </a:lnTo>
                  <a:lnTo>
                    <a:pt x="292988" y="55880"/>
                  </a:lnTo>
                  <a:close/>
                </a:path>
                <a:path w="406400" h="394970">
                  <a:moveTo>
                    <a:pt x="271907" y="101600"/>
                  </a:moveTo>
                  <a:lnTo>
                    <a:pt x="252857" y="121919"/>
                  </a:lnTo>
                  <a:lnTo>
                    <a:pt x="256794" y="125730"/>
                  </a:lnTo>
                  <a:lnTo>
                    <a:pt x="263144" y="119380"/>
                  </a:lnTo>
                  <a:lnTo>
                    <a:pt x="265302" y="118109"/>
                  </a:lnTo>
                  <a:lnTo>
                    <a:pt x="288617" y="118109"/>
                  </a:lnTo>
                  <a:lnTo>
                    <a:pt x="271907" y="101600"/>
                  </a:lnTo>
                  <a:close/>
                </a:path>
                <a:path w="406400" h="394970">
                  <a:moveTo>
                    <a:pt x="389509" y="104139"/>
                  </a:moveTo>
                  <a:lnTo>
                    <a:pt x="385952" y="104139"/>
                  </a:lnTo>
                  <a:lnTo>
                    <a:pt x="384301" y="105409"/>
                  </a:lnTo>
                  <a:lnTo>
                    <a:pt x="383032" y="106680"/>
                  </a:lnTo>
                  <a:lnTo>
                    <a:pt x="381508" y="107950"/>
                  </a:lnTo>
                  <a:lnTo>
                    <a:pt x="380873" y="109219"/>
                  </a:lnTo>
                  <a:lnTo>
                    <a:pt x="380873" y="114300"/>
                  </a:lnTo>
                  <a:lnTo>
                    <a:pt x="381762" y="115569"/>
                  </a:lnTo>
                  <a:lnTo>
                    <a:pt x="385445" y="119380"/>
                  </a:lnTo>
                  <a:lnTo>
                    <a:pt x="387985" y="120650"/>
                  </a:lnTo>
                  <a:lnTo>
                    <a:pt x="391033" y="120650"/>
                  </a:lnTo>
                  <a:lnTo>
                    <a:pt x="394080" y="119380"/>
                  </a:lnTo>
                  <a:lnTo>
                    <a:pt x="396875" y="118109"/>
                  </a:lnTo>
                  <a:lnTo>
                    <a:pt x="403098" y="111759"/>
                  </a:lnTo>
                  <a:lnTo>
                    <a:pt x="403775" y="110489"/>
                  </a:lnTo>
                  <a:lnTo>
                    <a:pt x="395350" y="110489"/>
                  </a:lnTo>
                  <a:lnTo>
                    <a:pt x="394335" y="109219"/>
                  </a:lnTo>
                  <a:lnTo>
                    <a:pt x="393953" y="109219"/>
                  </a:lnTo>
                  <a:lnTo>
                    <a:pt x="393573" y="107950"/>
                  </a:lnTo>
                  <a:lnTo>
                    <a:pt x="393064" y="107950"/>
                  </a:lnTo>
                  <a:lnTo>
                    <a:pt x="392557" y="106680"/>
                  </a:lnTo>
                  <a:lnTo>
                    <a:pt x="392175" y="106680"/>
                  </a:lnTo>
                  <a:lnTo>
                    <a:pt x="391033" y="105409"/>
                  </a:lnTo>
                  <a:lnTo>
                    <a:pt x="389509" y="104139"/>
                  </a:lnTo>
                  <a:close/>
                </a:path>
                <a:path w="406400" h="394970">
                  <a:moveTo>
                    <a:pt x="360552" y="105409"/>
                  </a:moveTo>
                  <a:lnTo>
                    <a:pt x="354075" y="111759"/>
                  </a:lnTo>
                  <a:lnTo>
                    <a:pt x="351027" y="111759"/>
                  </a:lnTo>
                  <a:lnTo>
                    <a:pt x="349885" y="113030"/>
                  </a:lnTo>
                  <a:lnTo>
                    <a:pt x="360679" y="113030"/>
                  </a:lnTo>
                  <a:lnTo>
                    <a:pt x="364489" y="109219"/>
                  </a:lnTo>
                  <a:lnTo>
                    <a:pt x="360552" y="105409"/>
                  </a:lnTo>
                  <a:close/>
                </a:path>
                <a:path w="406400" h="394970">
                  <a:moveTo>
                    <a:pt x="368446" y="54609"/>
                  </a:moveTo>
                  <a:lnTo>
                    <a:pt x="333501" y="54609"/>
                  </a:lnTo>
                  <a:lnTo>
                    <a:pt x="335661" y="55880"/>
                  </a:lnTo>
                  <a:lnTo>
                    <a:pt x="394462" y="76200"/>
                  </a:lnTo>
                  <a:lnTo>
                    <a:pt x="397637" y="86359"/>
                  </a:lnTo>
                  <a:lnTo>
                    <a:pt x="399541" y="92709"/>
                  </a:lnTo>
                  <a:lnTo>
                    <a:pt x="400176" y="95250"/>
                  </a:lnTo>
                  <a:lnTo>
                    <a:pt x="400685" y="99059"/>
                  </a:lnTo>
                  <a:lnTo>
                    <a:pt x="400685" y="101600"/>
                  </a:lnTo>
                  <a:lnTo>
                    <a:pt x="400050" y="104139"/>
                  </a:lnTo>
                  <a:lnTo>
                    <a:pt x="399541" y="106680"/>
                  </a:lnTo>
                  <a:lnTo>
                    <a:pt x="398652" y="107950"/>
                  </a:lnTo>
                  <a:lnTo>
                    <a:pt x="397383" y="109219"/>
                  </a:lnTo>
                  <a:lnTo>
                    <a:pt x="396366" y="110489"/>
                  </a:lnTo>
                  <a:lnTo>
                    <a:pt x="403775" y="110489"/>
                  </a:lnTo>
                  <a:lnTo>
                    <a:pt x="405129" y="107950"/>
                  </a:lnTo>
                  <a:lnTo>
                    <a:pt x="405511" y="101600"/>
                  </a:lnTo>
                  <a:lnTo>
                    <a:pt x="406019" y="95250"/>
                  </a:lnTo>
                  <a:lnTo>
                    <a:pt x="404113" y="87630"/>
                  </a:lnTo>
                  <a:lnTo>
                    <a:pt x="393985" y="62230"/>
                  </a:lnTo>
                  <a:lnTo>
                    <a:pt x="388492" y="62230"/>
                  </a:lnTo>
                  <a:lnTo>
                    <a:pt x="368446" y="54609"/>
                  </a:lnTo>
                  <a:close/>
                </a:path>
                <a:path w="406400" h="394970">
                  <a:moveTo>
                    <a:pt x="245490" y="76200"/>
                  </a:moveTo>
                  <a:lnTo>
                    <a:pt x="240664" y="76200"/>
                  </a:lnTo>
                  <a:lnTo>
                    <a:pt x="238760" y="77469"/>
                  </a:lnTo>
                  <a:lnTo>
                    <a:pt x="237109" y="78739"/>
                  </a:lnTo>
                  <a:lnTo>
                    <a:pt x="235585" y="80009"/>
                  </a:lnTo>
                  <a:lnTo>
                    <a:pt x="234823" y="82550"/>
                  </a:lnTo>
                  <a:lnTo>
                    <a:pt x="234823" y="87630"/>
                  </a:lnTo>
                  <a:lnTo>
                    <a:pt x="235585" y="88900"/>
                  </a:lnTo>
                  <a:lnTo>
                    <a:pt x="237236" y="90169"/>
                  </a:lnTo>
                  <a:lnTo>
                    <a:pt x="238760" y="92709"/>
                  </a:lnTo>
                  <a:lnTo>
                    <a:pt x="247396" y="92709"/>
                  </a:lnTo>
                  <a:lnTo>
                    <a:pt x="250698" y="88900"/>
                  </a:lnTo>
                  <a:lnTo>
                    <a:pt x="251460" y="87630"/>
                  </a:lnTo>
                  <a:lnTo>
                    <a:pt x="251460" y="82550"/>
                  </a:lnTo>
                  <a:lnTo>
                    <a:pt x="250698" y="80009"/>
                  </a:lnTo>
                  <a:lnTo>
                    <a:pt x="249047" y="78739"/>
                  </a:lnTo>
                  <a:lnTo>
                    <a:pt x="247523" y="77469"/>
                  </a:lnTo>
                  <a:lnTo>
                    <a:pt x="245490" y="76200"/>
                  </a:lnTo>
                  <a:close/>
                </a:path>
                <a:path w="406400" h="394970">
                  <a:moveTo>
                    <a:pt x="276478" y="39369"/>
                  </a:moveTo>
                  <a:lnTo>
                    <a:pt x="257810" y="59689"/>
                  </a:lnTo>
                  <a:lnTo>
                    <a:pt x="261747" y="63500"/>
                  </a:lnTo>
                  <a:lnTo>
                    <a:pt x="268097" y="57150"/>
                  </a:lnTo>
                  <a:lnTo>
                    <a:pt x="270255" y="57150"/>
                  </a:lnTo>
                  <a:lnTo>
                    <a:pt x="272669" y="55880"/>
                  </a:lnTo>
                  <a:lnTo>
                    <a:pt x="292988" y="55880"/>
                  </a:lnTo>
                  <a:lnTo>
                    <a:pt x="276478" y="39369"/>
                  </a:lnTo>
                  <a:close/>
                </a:path>
                <a:path w="406400" h="394970">
                  <a:moveTo>
                    <a:pt x="376803" y="19050"/>
                  </a:moveTo>
                  <a:lnTo>
                    <a:pt x="368680" y="19050"/>
                  </a:lnTo>
                  <a:lnTo>
                    <a:pt x="370077" y="20319"/>
                  </a:lnTo>
                  <a:lnTo>
                    <a:pt x="371728" y="22859"/>
                  </a:lnTo>
                  <a:lnTo>
                    <a:pt x="373125" y="24130"/>
                  </a:lnTo>
                  <a:lnTo>
                    <a:pt x="388492" y="62230"/>
                  </a:lnTo>
                  <a:lnTo>
                    <a:pt x="393985" y="62230"/>
                  </a:lnTo>
                  <a:lnTo>
                    <a:pt x="376803" y="19050"/>
                  </a:lnTo>
                  <a:close/>
                </a:path>
                <a:path w="406400" h="394970">
                  <a:moveTo>
                    <a:pt x="344297" y="30480"/>
                  </a:moveTo>
                  <a:lnTo>
                    <a:pt x="320675" y="54609"/>
                  </a:lnTo>
                  <a:lnTo>
                    <a:pt x="324230" y="57150"/>
                  </a:lnTo>
                  <a:lnTo>
                    <a:pt x="326389" y="55880"/>
                  </a:lnTo>
                  <a:lnTo>
                    <a:pt x="328295" y="54609"/>
                  </a:lnTo>
                  <a:lnTo>
                    <a:pt x="368446" y="54609"/>
                  </a:lnTo>
                  <a:lnTo>
                    <a:pt x="345059" y="45719"/>
                  </a:lnTo>
                  <a:lnTo>
                    <a:pt x="344424" y="45719"/>
                  </a:lnTo>
                  <a:lnTo>
                    <a:pt x="343408" y="44450"/>
                  </a:lnTo>
                  <a:lnTo>
                    <a:pt x="342391" y="44450"/>
                  </a:lnTo>
                  <a:lnTo>
                    <a:pt x="342011" y="43180"/>
                  </a:lnTo>
                  <a:lnTo>
                    <a:pt x="342391" y="39369"/>
                  </a:lnTo>
                  <a:lnTo>
                    <a:pt x="343535" y="38100"/>
                  </a:lnTo>
                  <a:lnTo>
                    <a:pt x="347852" y="34289"/>
                  </a:lnTo>
                  <a:lnTo>
                    <a:pt x="344297" y="30480"/>
                  </a:lnTo>
                  <a:close/>
                </a:path>
                <a:path w="406400" h="394970">
                  <a:moveTo>
                    <a:pt x="374903" y="0"/>
                  </a:moveTo>
                  <a:lnTo>
                    <a:pt x="354457" y="20319"/>
                  </a:lnTo>
                  <a:lnTo>
                    <a:pt x="358013" y="24130"/>
                  </a:lnTo>
                  <a:lnTo>
                    <a:pt x="361188" y="21589"/>
                  </a:lnTo>
                  <a:lnTo>
                    <a:pt x="363727" y="19050"/>
                  </a:lnTo>
                  <a:lnTo>
                    <a:pt x="376803" y="19050"/>
                  </a:lnTo>
                  <a:lnTo>
                    <a:pt x="375792" y="16509"/>
                  </a:lnTo>
                  <a:lnTo>
                    <a:pt x="374014" y="12700"/>
                  </a:lnTo>
                  <a:lnTo>
                    <a:pt x="374903" y="7619"/>
                  </a:lnTo>
                  <a:lnTo>
                    <a:pt x="378460" y="3809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71293" y="3721353"/>
              <a:ext cx="487267" cy="44323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20467" y="1711451"/>
              <a:ext cx="2352294" cy="5783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87652" y="2017775"/>
              <a:ext cx="3138678" cy="578358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963801" y="1779270"/>
            <a:ext cx="2790190" cy="637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1430" algn="ctr">
              <a:lnSpc>
                <a:spcPct val="100000"/>
              </a:lnSpc>
              <a:spcBef>
                <a:spcPts val="105"/>
              </a:spcBef>
            </a:pPr>
            <a:r>
              <a:rPr sz="2000" b="1" spc="90" dirty="0">
                <a:solidFill>
                  <a:srgbClr val="F1F1F1"/>
                </a:solidFill>
                <a:latin typeface="Cambria"/>
                <a:cs typeface="Cambria"/>
              </a:rPr>
              <a:t>Distribution</a:t>
            </a:r>
            <a:r>
              <a:rPr sz="2000" b="1" spc="27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000" b="1" spc="-25" dirty="0">
                <a:solidFill>
                  <a:srgbClr val="F1F1F1"/>
                </a:solidFill>
                <a:latin typeface="Cambria"/>
                <a:cs typeface="Cambria"/>
              </a:rPr>
              <a:t>of</a:t>
            </a:r>
            <a:endParaRPr sz="20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10"/>
              </a:spcBef>
            </a:pPr>
            <a:r>
              <a:rPr sz="2000" b="1" spc="280" dirty="0">
                <a:solidFill>
                  <a:srgbClr val="F1F1F1"/>
                </a:solidFill>
                <a:latin typeface="Cambria"/>
                <a:cs typeface="Cambria"/>
              </a:rPr>
              <a:t>NAME_TYPE_SUITE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34400" y="3733800"/>
            <a:ext cx="630935" cy="64007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6670547" y="1700783"/>
            <a:ext cx="5184775" cy="2735580"/>
            <a:chOff x="6670547" y="1700783"/>
            <a:chExt cx="5184775" cy="2735580"/>
          </a:xfrm>
        </p:grpSpPr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70547" y="1700783"/>
              <a:ext cx="5184648" cy="273558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810755" y="2604516"/>
              <a:ext cx="4904740" cy="593090"/>
            </a:xfrm>
            <a:custGeom>
              <a:avLst/>
              <a:gdLst/>
              <a:ahLst/>
              <a:cxnLst/>
              <a:rect l="l" t="t" r="r" b="b"/>
              <a:pathLst>
                <a:path w="4904740" h="593089">
                  <a:moveTo>
                    <a:pt x="0" y="592836"/>
                  </a:moveTo>
                  <a:lnTo>
                    <a:pt x="4904232" y="592836"/>
                  </a:lnTo>
                </a:path>
                <a:path w="4904740" h="593089">
                  <a:moveTo>
                    <a:pt x="0" y="295656"/>
                  </a:moveTo>
                  <a:lnTo>
                    <a:pt x="4904232" y="295656"/>
                  </a:lnTo>
                </a:path>
                <a:path w="4904740" h="593089">
                  <a:moveTo>
                    <a:pt x="0" y="0"/>
                  </a:moveTo>
                  <a:lnTo>
                    <a:pt x="490423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99147" y="2660954"/>
              <a:ext cx="630935" cy="113685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10399" y="2659367"/>
              <a:ext cx="413791" cy="1131582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7716011" y="3685032"/>
            <a:ext cx="631190" cy="113030"/>
            <a:chOff x="7716011" y="3685032"/>
            <a:chExt cx="631190" cy="113030"/>
          </a:xfrm>
        </p:grpSpPr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16011" y="3688016"/>
              <a:ext cx="630935" cy="1097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28787" y="3685032"/>
              <a:ext cx="415290" cy="107442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986516" y="3770376"/>
            <a:ext cx="630935" cy="2743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464040" y="3781044"/>
            <a:ext cx="415290" cy="11429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0168128" y="3602735"/>
            <a:ext cx="632460" cy="195580"/>
            <a:chOff x="10168128" y="3602735"/>
            <a:chExt cx="632460" cy="195580"/>
          </a:xfrm>
        </p:grpSpPr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68128" y="3604298"/>
              <a:ext cx="632434" cy="19350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80904" y="3602735"/>
              <a:ext cx="415290" cy="189737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950709" y="2408046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76.07%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221594" y="3351021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12.39%</a:t>
            </a:r>
            <a:endParaRPr sz="1200">
              <a:latin typeface="Cambria"/>
              <a:cs typeface="Cambria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6804406" y="3493008"/>
          <a:ext cx="4928868" cy="942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1080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6.74%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3.49%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1905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0.29%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953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1.02%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 gridSpan="2"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184275" algn="l"/>
                        </a:tabLst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255904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Unaccompanied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185545" algn="l"/>
                        </a:tabLst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26035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Spouse,</a:t>
                      </a:r>
                      <a:r>
                        <a:rPr sz="1200" spc="38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partner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 marR="2159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8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Fa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-2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mily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8425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7" name="object 57"/>
          <p:cNvGrpSpPr/>
          <p:nvPr/>
        </p:nvGrpSpPr>
        <p:grpSpPr>
          <a:xfrm>
            <a:off x="7598664" y="1708404"/>
            <a:ext cx="3324860" cy="936625"/>
            <a:chOff x="7598664" y="1708404"/>
            <a:chExt cx="3324860" cy="936625"/>
          </a:xfrm>
        </p:grpSpPr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22564" y="1708404"/>
              <a:ext cx="1959102" cy="6118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98664" y="2033016"/>
              <a:ext cx="3324605" cy="61188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773161" y="1780793"/>
            <a:ext cx="2962275" cy="674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25"/>
              </a:spcBef>
            </a:pPr>
            <a:r>
              <a:rPr sz="2100" b="1" spc="100" dirty="0">
                <a:solidFill>
                  <a:srgbClr val="F1F1F1"/>
                </a:solidFill>
                <a:latin typeface="Cambria"/>
                <a:cs typeface="Cambria"/>
              </a:rPr>
              <a:t>Segmented</a:t>
            </a:r>
            <a:endParaRPr sz="21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100" b="1" spc="305" dirty="0">
                <a:solidFill>
                  <a:srgbClr val="F1F1F1"/>
                </a:solidFill>
                <a:latin typeface="Cambria"/>
                <a:cs typeface="Cambria"/>
              </a:rPr>
              <a:t>NAME_TYPE_SUITE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65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Insights-</a:t>
            </a:r>
            <a:r>
              <a:rPr spc="195" dirty="0"/>
              <a:t>Univariate</a:t>
            </a:r>
            <a:r>
              <a:rPr spc="250" dirty="0"/>
              <a:t> </a:t>
            </a:r>
            <a:r>
              <a:rPr spc="150" dirty="0"/>
              <a:t>and</a:t>
            </a:r>
            <a:r>
              <a:rPr spc="229" dirty="0"/>
              <a:t> </a:t>
            </a:r>
            <a:r>
              <a:rPr spc="145" dirty="0"/>
              <a:t>Segmented</a:t>
            </a:r>
            <a:r>
              <a:rPr spc="15" dirty="0"/>
              <a:t> </a:t>
            </a:r>
            <a:r>
              <a:rPr spc="16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6666" y="5053341"/>
            <a:ext cx="4351655" cy="1079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15"/>
              </a:spcBef>
            </a:pP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majority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completed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1920"/>
              </a:lnSpc>
            </a:pP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their</a:t>
            </a:r>
            <a:r>
              <a:rPr sz="2100" i="1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secondary/special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secondary</a:t>
            </a:r>
            <a:endParaRPr sz="2100">
              <a:latin typeface="Cambria"/>
              <a:cs typeface="Cambria"/>
            </a:endParaRPr>
          </a:p>
          <a:p>
            <a:pPr marL="12700" marR="234950">
              <a:lnSpc>
                <a:spcPct val="76200"/>
              </a:lnSpc>
              <a:spcBef>
                <a:spcPts val="300"/>
              </a:spcBef>
            </a:pP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examination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at</a:t>
            </a:r>
            <a:r>
              <a:rPr sz="2100" i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issuing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loans</a:t>
            </a:r>
            <a:r>
              <a:rPr sz="2100" i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1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themselves</a:t>
            </a:r>
            <a:r>
              <a:rPr sz="2100" i="1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bank.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4104" y="4968128"/>
            <a:ext cx="5280025" cy="1193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100"/>
              </a:spcBef>
              <a:tabLst>
                <a:tab pos="4020820" algn="l"/>
              </a:tabLst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65" dirty="0">
                <a:solidFill>
                  <a:srgbClr val="FFFFFF"/>
                </a:solidFill>
                <a:latin typeface="Cambria"/>
                <a:cs typeface="Cambria"/>
              </a:rPr>
              <a:t>maximum</a:t>
            </a:r>
            <a:r>
              <a:rPr sz="1900" i="1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900" b="1" i="1" spc="-20" dirty="0">
                <a:solidFill>
                  <a:srgbClr val="FFFFFF"/>
                </a:solidFill>
                <a:latin typeface="Cambria"/>
                <a:cs typeface="Cambria"/>
              </a:rPr>
              <a:t>People</a:t>
            </a:r>
            <a:r>
              <a:rPr sz="1900" b="1" i="1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2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2005"/>
              </a:lnSpc>
            </a:pPr>
            <a:r>
              <a:rPr sz="1900" b="1" i="1" spc="-50" dirty="0">
                <a:solidFill>
                  <a:srgbClr val="FFFFFF"/>
                </a:solidFill>
                <a:latin typeface="Cambria"/>
                <a:cs typeface="Cambria"/>
              </a:rPr>
              <a:t>academic</a:t>
            </a:r>
            <a:r>
              <a:rPr sz="1900" b="1" i="1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10" dirty="0">
                <a:solidFill>
                  <a:srgbClr val="FFFFFF"/>
                </a:solidFill>
                <a:latin typeface="Cambria"/>
                <a:cs typeface="Cambria"/>
              </a:rPr>
              <a:t>degrees.</a:t>
            </a:r>
            <a:endParaRPr sz="1900">
              <a:latin typeface="Cambria"/>
              <a:cs typeface="Cambria"/>
            </a:endParaRPr>
          </a:p>
          <a:p>
            <a:pPr marL="12700" marR="214629">
              <a:lnSpc>
                <a:spcPct val="75800"/>
              </a:lnSpc>
              <a:spcBef>
                <a:spcPts val="1725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60" dirty="0">
                <a:solidFill>
                  <a:srgbClr val="FFFFFF"/>
                </a:solidFill>
                <a:latin typeface="Cambria"/>
                <a:cs typeface="Cambria"/>
              </a:rPr>
              <a:t>minimum</a:t>
            </a:r>
            <a:r>
              <a:rPr sz="1900" i="1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r>
              <a:rPr sz="1900" i="1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65" dirty="0">
                <a:solidFill>
                  <a:srgbClr val="FFFFFF"/>
                </a:solidFill>
                <a:latin typeface="Cambria"/>
                <a:cs typeface="Cambria"/>
              </a:rPr>
              <a:t>Customers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900" i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secondary/special</a:t>
            </a:r>
            <a:r>
              <a:rPr sz="1900" i="1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secondary</a:t>
            </a:r>
            <a:r>
              <a:rPr sz="1900" i="1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degrees.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5947" y="1847088"/>
            <a:ext cx="4739640" cy="2735580"/>
            <a:chOff x="345947" y="1847088"/>
            <a:chExt cx="4739640" cy="27355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47" y="1847088"/>
              <a:ext cx="4739640" cy="27355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6155" y="2750820"/>
              <a:ext cx="4460875" cy="826135"/>
            </a:xfrm>
            <a:custGeom>
              <a:avLst/>
              <a:gdLst/>
              <a:ahLst/>
              <a:cxnLst/>
              <a:rect l="l" t="t" r="r" b="b"/>
              <a:pathLst>
                <a:path w="4460875" h="826135">
                  <a:moveTo>
                    <a:pt x="0" y="826007"/>
                  </a:moveTo>
                  <a:lnTo>
                    <a:pt x="4460748" y="826007"/>
                  </a:lnTo>
                </a:path>
                <a:path w="4460875" h="826135">
                  <a:moveTo>
                    <a:pt x="0" y="550163"/>
                  </a:moveTo>
                  <a:lnTo>
                    <a:pt x="4460748" y="550163"/>
                  </a:lnTo>
                </a:path>
                <a:path w="4460875" h="826135">
                  <a:moveTo>
                    <a:pt x="0" y="274319"/>
                  </a:moveTo>
                  <a:lnTo>
                    <a:pt x="4460748" y="274319"/>
                  </a:lnTo>
                </a:path>
                <a:path w="4460875" h="826135">
                  <a:moveTo>
                    <a:pt x="0" y="0"/>
                  </a:moveTo>
                  <a:lnTo>
                    <a:pt x="4460748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836" y="3849660"/>
              <a:ext cx="669010" cy="106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375" y="3515893"/>
              <a:ext cx="669010" cy="344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7440" y="3803904"/>
              <a:ext cx="669010" cy="563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2044" y="2871266"/>
              <a:ext cx="667512" cy="989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8980" y="3831336"/>
              <a:ext cx="669010" cy="289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7151" y="3512794"/>
              <a:ext cx="451878" cy="340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3295" y="2868155"/>
              <a:ext cx="451878" cy="98527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6155" y="3852672"/>
              <a:ext cx="4460875" cy="0"/>
            </a:xfrm>
            <a:custGeom>
              <a:avLst/>
              <a:gdLst/>
              <a:ahLst/>
              <a:cxnLst/>
              <a:rect l="l" t="t" r="r" b="b"/>
              <a:pathLst>
                <a:path w="4460875">
                  <a:moveTo>
                    <a:pt x="0" y="0"/>
                  </a:moveTo>
                  <a:lnTo>
                    <a:pt x="4460748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10613" y="3262121"/>
            <a:ext cx="43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12167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45714" y="3552570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1620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80561" y="3580257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620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7646" y="2616784"/>
            <a:ext cx="4394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35572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3750" y="3596767"/>
            <a:ext cx="688975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20</a:t>
            </a:r>
            <a:endParaRPr sz="12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124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Academic degree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81963" y="3937254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95250">
              <a:lnSpc>
                <a:spcPct val="100000"/>
              </a:lnSpc>
              <a:spcBef>
                <a:spcPts val="100"/>
              </a:spcBef>
            </a:pPr>
            <a:r>
              <a:rPr sz="1200" spc="45" dirty="0">
                <a:solidFill>
                  <a:srgbClr val="D9D9D9"/>
                </a:solidFill>
                <a:latin typeface="Cambria"/>
                <a:cs typeface="Cambria"/>
              </a:rPr>
              <a:t>Higher </a:t>
            </a: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education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26513" y="3937254"/>
            <a:ext cx="793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 marR="5080" indent="-16065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Incomplete higher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56788" y="3937254"/>
            <a:ext cx="1663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32080">
              <a:lnSpc>
                <a:spcPct val="100000"/>
              </a:lnSpc>
              <a:spcBef>
                <a:spcPts val="100"/>
              </a:spcBef>
              <a:tabLst>
                <a:tab pos="836930" algn="l"/>
                <a:tab pos="892175" algn="l"/>
              </a:tabLst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Lower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	</a:t>
            </a:r>
            <a:r>
              <a:rPr sz="1200" spc="10" dirty="0">
                <a:solidFill>
                  <a:srgbClr val="D9D9D9"/>
                </a:solidFill>
                <a:latin typeface="Cambria"/>
                <a:cs typeface="Cambria"/>
              </a:rPr>
              <a:t>Secondary</a:t>
            </a:r>
            <a:r>
              <a:rPr sz="1200" spc="29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spc="-320" dirty="0">
                <a:solidFill>
                  <a:srgbClr val="D9D9D9"/>
                </a:solidFill>
                <a:latin typeface="Cambria"/>
                <a:cs typeface="Cambria"/>
              </a:rPr>
              <a:t>/</a:t>
            </a: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 secondary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		</a:t>
            </a: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secondary</a:t>
            </a:r>
            <a:endParaRPr sz="1200">
              <a:latin typeface="Cambria"/>
              <a:cs typeface="Cambria"/>
            </a:endParaRPr>
          </a:p>
          <a:p>
            <a:pPr marL="1003300">
              <a:lnSpc>
                <a:spcPts val="1435"/>
              </a:lnSpc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special</a:t>
            </a:r>
            <a:endParaRPr sz="12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67383" y="1854707"/>
            <a:ext cx="3180080" cy="936625"/>
            <a:chOff x="1167383" y="1854707"/>
            <a:chExt cx="3180080" cy="93662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7383" y="1854707"/>
              <a:ext cx="3179826" cy="6118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2495" y="2179319"/>
              <a:ext cx="2064258" cy="61188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353311" y="1926462"/>
            <a:ext cx="2721610" cy="673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25"/>
              </a:spcBef>
            </a:pPr>
            <a:r>
              <a:rPr sz="2100" b="1" spc="295" dirty="0">
                <a:solidFill>
                  <a:srgbClr val="F1F1F1"/>
                </a:solidFill>
                <a:latin typeface="Cambria"/>
                <a:cs typeface="Cambria"/>
              </a:rPr>
              <a:t>EDUCATION</a:t>
            </a:r>
            <a:r>
              <a:rPr sz="2100" b="1" spc="28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240" dirty="0">
                <a:solidFill>
                  <a:srgbClr val="F1F1F1"/>
                </a:solidFill>
                <a:latin typeface="Cambria"/>
                <a:cs typeface="Cambria"/>
              </a:rPr>
              <a:t>TYPE</a:t>
            </a:r>
            <a:endParaRPr sz="2100">
              <a:latin typeface="Cambria"/>
              <a:cs typeface="Cambria"/>
            </a:endParaRPr>
          </a:p>
          <a:p>
            <a:pPr marR="3810" algn="ctr">
              <a:lnSpc>
                <a:spcPct val="100000"/>
              </a:lnSpc>
              <a:spcBef>
                <a:spcPts val="35"/>
              </a:spcBef>
            </a:pPr>
            <a:r>
              <a:rPr sz="2100" b="1" spc="90" dirty="0">
                <a:solidFill>
                  <a:srgbClr val="F1F1F1"/>
                </a:solidFill>
                <a:latin typeface="Cambria"/>
                <a:cs typeface="Cambria"/>
              </a:rPr>
              <a:t>Distribution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27776" y="3750564"/>
            <a:ext cx="170815" cy="1905"/>
          </a:xfrm>
          <a:custGeom>
            <a:avLst/>
            <a:gdLst/>
            <a:ahLst/>
            <a:cxnLst/>
            <a:rect l="l" t="t" r="r" b="b"/>
            <a:pathLst>
              <a:path w="170814" h="1904">
                <a:moveTo>
                  <a:pt x="0" y="0"/>
                </a:moveTo>
                <a:lnTo>
                  <a:pt x="170687" y="0"/>
                </a:lnTo>
                <a:lnTo>
                  <a:pt x="170687" y="1524"/>
                </a:lnTo>
                <a:lnTo>
                  <a:pt x="0" y="152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283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2904" y="3729228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5" h="22860">
                <a:moveTo>
                  <a:pt x="0" y="0"/>
                </a:moveTo>
                <a:lnTo>
                  <a:pt x="169164" y="0"/>
                </a:lnTo>
                <a:lnTo>
                  <a:pt x="169164" y="22860"/>
                </a:lnTo>
                <a:lnTo>
                  <a:pt x="0" y="2286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283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38031" y="3747515"/>
            <a:ext cx="169545" cy="5080"/>
          </a:xfrm>
          <a:custGeom>
            <a:avLst/>
            <a:gdLst/>
            <a:ahLst/>
            <a:cxnLst/>
            <a:rect l="l" t="t" r="r" b="b"/>
            <a:pathLst>
              <a:path w="169545" h="5079">
                <a:moveTo>
                  <a:pt x="0" y="0"/>
                </a:moveTo>
                <a:lnTo>
                  <a:pt x="169164" y="0"/>
                </a:lnTo>
                <a:lnTo>
                  <a:pt x="169164" y="4571"/>
                </a:lnTo>
                <a:lnTo>
                  <a:pt x="0" y="457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283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39071" y="3730752"/>
            <a:ext cx="169545" cy="21590"/>
          </a:xfrm>
          <a:custGeom>
            <a:avLst/>
            <a:gdLst/>
            <a:ahLst/>
            <a:cxnLst/>
            <a:rect l="l" t="t" r="r" b="b"/>
            <a:pathLst>
              <a:path w="169545" h="21589">
                <a:moveTo>
                  <a:pt x="0" y="0"/>
                </a:moveTo>
                <a:lnTo>
                  <a:pt x="169163" y="0"/>
                </a:lnTo>
                <a:lnTo>
                  <a:pt x="169163" y="21336"/>
                </a:lnTo>
                <a:lnTo>
                  <a:pt x="0" y="213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283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41635" y="3749040"/>
            <a:ext cx="169545" cy="3175"/>
          </a:xfrm>
          <a:custGeom>
            <a:avLst/>
            <a:gdLst/>
            <a:ahLst/>
            <a:cxnLst/>
            <a:rect l="l" t="t" r="r" b="b"/>
            <a:pathLst>
              <a:path w="169545" h="3175">
                <a:moveTo>
                  <a:pt x="0" y="0"/>
                </a:moveTo>
                <a:lnTo>
                  <a:pt x="169164" y="0"/>
                </a:lnTo>
                <a:lnTo>
                  <a:pt x="169164" y="3048"/>
                </a:lnTo>
                <a:lnTo>
                  <a:pt x="0" y="304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283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5422391" y="1847088"/>
            <a:ext cx="6598920" cy="2735580"/>
            <a:chOff x="5422391" y="1847088"/>
            <a:chExt cx="6598920" cy="2735580"/>
          </a:xfrm>
        </p:grpSpPr>
        <p:sp>
          <p:nvSpPr>
            <p:cNvPr id="35" name="object 35"/>
            <p:cNvSpPr/>
            <p:nvPr/>
          </p:nvSpPr>
          <p:spPr>
            <a:xfrm>
              <a:off x="5422391" y="1847088"/>
              <a:ext cx="6598920" cy="2735580"/>
            </a:xfrm>
            <a:custGeom>
              <a:avLst/>
              <a:gdLst/>
              <a:ahLst/>
              <a:cxnLst/>
              <a:rect l="l" t="t" r="r" b="b"/>
              <a:pathLst>
                <a:path w="6598920" h="2735579">
                  <a:moveTo>
                    <a:pt x="6598919" y="0"/>
                  </a:moveTo>
                  <a:lnTo>
                    <a:pt x="0" y="0"/>
                  </a:lnTo>
                  <a:lnTo>
                    <a:pt x="0" y="2735580"/>
                  </a:lnTo>
                  <a:lnTo>
                    <a:pt x="6598919" y="2735580"/>
                  </a:lnTo>
                  <a:lnTo>
                    <a:pt x="659891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599" y="3552189"/>
              <a:ext cx="6320028" cy="95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62599" y="3357118"/>
              <a:ext cx="6320028" cy="952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62599" y="3162046"/>
              <a:ext cx="6320028" cy="952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57773" y="2380234"/>
              <a:ext cx="6324854" cy="137655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62599" y="2965450"/>
              <a:ext cx="6320028" cy="952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2599" y="2575306"/>
              <a:ext cx="6320028" cy="95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2599" y="2770377"/>
              <a:ext cx="6320028" cy="95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77801" y="2385060"/>
              <a:ext cx="9525" cy="13670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57671" y="2385060"/>
              <a:ext cx="5926074" cy="137617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530339" y="2487168"/>
              <a:ext cx="5085715" cy="1264920"/>
            </a:xfrm>
            <a:custGeom>
              <a:avLst/>
              <a:gdLst/>
              <a:ahLst/>
              <a:cxnLst/>
              <a:rect l="l" t="t" r="r" b="b"/>
              <a:pathLst>
                <a:path w="5085715" h="1264920">
                  <a:moveTo>
                    <a:pt x="0" y="813816"/>
                  </a:moveTo>
                  <a:lnTo>
                    <a:pt x="169163" y="813816"/>
                  </a:lnTo>
                  <a:lnTo>
                    <a:pt x="169163" y="1264920"/>
                  </a:lnTo>
                  <a:lnTo>
                    <a:pt x="0" y="1264920"/>
                  </a:lnTo>
                  <a:lnTo>
                    <a:pt x="0" y="813816"/>
                  </a:lnTo>
                  <a:close/>
                </a:path>
                <a:path w="5085715" h="1264920">
                  <a:moveTo>
                    <a:pt x="4213859" y="0"/>
                  </a:moveTo>
                  <a:lnTo>
                    <a:pt x="4383024" y="0"/>
                  </a:lnTo>
                  <a:lnTo>
                    <a:pt x="4383024" y="1264920"/>
                  </a:lnTo>
                  <a:lnTo>
                    <a:pt x="4213859" y="1264920"/>
                  </a:lnTo>
                  <a:lnTo>
                    <a:pt x="4213859" y="0"/>
                  </a:lnTo>
                  <a:close/>
                </a:path>
                <a:path w="5085715" h="1264920">
                  <a:moveTo>
                    <a:pt x="4916424" y="1139952"/>
                  </a:moveTo>
                  <a:lnTo>
                    <a:pt x="5085587" y="1139952"/>
                  </a:lnTo>
                  <a:lnTo>
                    <a:pt x="5085587" y="1264920"/>
                  </a:lnTo>
                  <a:lnTo>
                    <a:pt x="4916424" y="1264920"/>
                  </a:lnTo>
                  <a:lnTo>
                    <a:pt x="4916424" y="1139952"/>
                  </a:lnTo>
                  <a:close/>
                </a:path>
              </a:pathLst>
            </a:custGeom>
            <a:ln w="9525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347586" y="3045714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BEBEBE"/>
                </a:solidFill>
                <a:latin typeface="Cambria"/>
                <a:cs typeface="Cambria"/>
              </a:rPr>
              <a:t>23.12%</a:t>
            </a:r>
            <a:endParaRPr sz="1200">
              <a:latin typeface="Cambria"/>
              <a:cs typeface="Cambria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5562536" y="3276979"/>
          <a:ext cx="6428103" cy="75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77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8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259079" algn="ctr">
                        <a:lnSpc>
                          <a:spcPts val="1355"/>
                        </a:lnSpc>
                      </a:pPr>
                      <a:r>
                        <a:rPr sz="1200" spc="-1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0.04%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05130">
                        <a:lnSpc>
                          <a:spcPct val="100000"/>
                        </a:lnSpc>
                        <a:tabLst>
                          <a:tab pos="1107440" algn="l"/>
                        </a:tabLst>
                      </a:pPr>
                      <a:r>
                        <a:rPr sz="1200" spc="-1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1.21%</a:t>
                      </a: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30" baseline="11574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2.96</a:t>
                      </a:r>
                      <a:endParaRPr sz="1800" baseline="11574">
                        <a:latin typeface="Cambria"/>
                        <a:cs typeface="Cambria"/>
                      </a:endParaRPr>
                    </a:p>
                  </a:txBody>
                  <a:tcPr marL="0" marR="0" marT="3365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35">
                        <a:lnSpc>
                          <a:spcPts val="1395"/>
                        </a:lnSpc>
                        <a:tabLst>
                          <a:tab pos="405130" algn="l"/>
                        </a:tabLst>
                      </a:pPr>
                      <a:r>
                        <a:rPr sz="1800" spc="-75" baseline="18518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%</a:t>
                      </a:r>
                      <a:r>
                        <a:rPr sz="1800" baseline="18518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200" spc="-1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0.28%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1.09%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257810" algn="ctr">
                        <a:lnSpc>
                          <a:spcPts val="137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0.15%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200" spc="-25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6.4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107950" marB="0"/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10795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1079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4283D2"/>
                      </a:solidFill>
                      <a:prstDash val="solid"/>
                    </a:ln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283D2"/>
                      </a:solidFill>
                      <a:prstDash val="solid"/>
                    </a:lnL>
                    <a:lnR w="9525">
                      <a:solidFill>
                        <a:srgbClr val="4283D2"/>
                      </a:solidFill>
                      <a:prstDash val="solid"/>
                    </a:lnR>
                    <a:lnT w="9525">
                      <a:solidFill>
                        <a:srgbClr val="4283D2"/>
                      </a:solidFill>
                      <a:prstDash val="soli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283D2"/>
                      </a:solidFill>
                      <a:prstDash val="solid"/>
                    </a:lnL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R="256540" algn="ctr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43180" marR="3175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575945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R="255904" algn="ctr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3175" algn="ctr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spc="-5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5563361" y="4129532"/>
            <a:ext cx="3461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110" marR="5080" indent="-106045">
              <a:lnSpc>
                <a:spcPct val="100000"/>
              </a:lnSpc>
              <a:spcBef>
                <a:spcPts val="100"/>
              </a:spcBef>
              <a:tabLst>
                <a:tab pos="2167890" algn="l"/>
              </a:tabLst>
            </a:pP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Academic</a:t>
            </a:r>
            <a:r>
              <a:rPr sz="1200" spc="270" dirty="0">
                <a:solidFill>
                  <a:srgbClr val="BEBEBE"/>
                </a:solidFill>
                <a:latin typeface="Cambria"/>
                <a:cs typeface="Cambria"/>
              </a:rPr>
              <a:t>  </a:t>
            </a:r>
            <a:r>
              <a:rPr sz="1200" spc="55" dirty="0">
                <a:solidFill>
                  <a:srgbClr val="BEBEBE"/>
                </a:solidFill>
                <a:latin typeface="Cambria"/>
                <a:cs typeface="Cambria"/>
              </a:rPr>
              <a:t>Higher</a:t>
            </a:r>
            <a:r>
              <a:rPr sz="1200" spc="1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mbria"/>
                <a:cs typeface="Cambria"/>
              </a:rPr>
              <a:t>education</a:t>
            </a: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	Incomplete</a:t>
            </a:r>
            <a:r>
              <a:rPr sz="1200" spc="37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mbria"/>
                <a:cs typeface="Cambria"/>
              </a:rPr>
              <a:t>higher degree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171558" y="4129532"/>
            <a:ext cx="1210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Lower</a:t>
            </a:r>
            <a:r>
              <a:rPr sz="1200" spc="20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mbria"/>
                <a:cs typeface="Cambria"/>
              </a:rPr>
              <a:t>secondary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554969" y="4129532"/>
            <a:ext cx="1252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701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BEBEBE"/>
                </a:solidFill>
                <a:latin typeface="Cambria"/>
                <a:cs typeface="Cambria"/>
              </a:rPr>
              <a:t>Secondary</a:t>
            </a:r>
            <a:r>
              <a:rPr sz="1200" spc="29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-310" dirty="0">
                <a:solidFill>
                  <a:srgbClr val="BEBEBE"/>
                </a:solidFill>
                <a:latin typeface="Cambria"/>
                <a:cs typeface="Cambria"/>
              </a:rPr>
              <a:t>/</a:t>
            </a: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 secondary</a:t>
            </a:r>
            <a:r>
              <a:rPr sz="1200" spc="2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mbria"/>
                <a:cs typeface="Cambria"/>
              </a:rPr>
              <a:t>special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30720" y="1891030"/>
            <a:ext cx="4568190" cy="5505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50" b="1" dirty="0">
                <a:solidFill>
                  <a:srgbClr val="D9D9D9"/>
                </a:solidFill>
                <a:latin typeface="Cambria"/>
                <a:cs typeface="Cambria"/>
              </a:rPr>
              <a:t>Segmented</a:t>
            </a:r>
            <a:r>
              <a:rPr sz="1850" b="1" spc="15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850" b="1" dirty="0">
                <a:solidFill>
                  <a:srgbClr val="D9D9D9"/>
                </a:solidFill>
                <a:latin typeface="Cambria"/>
                <a:cs typeface="Cambria"/>
              </a:rPr>
              <a:t>Education</a:t>
            </a:r>
            <a:r>
              <a:rPr sz="1850" b="1" spc="16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850" b="1" dirty="0">
                <a:solidFill>
                  <a:srgbClr val="D9D9D9"/>
                </a:solidFill>
                <a:latin typeface="Cambria"/>
                <a:cs typeface="Cambria"/>
              </a:rPr>
              <a:t>Type</a:t>
            </a:r>
            <a:r>
              <a:rPr sz="1850" b="1" spc="17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850" b="1" spc="-10" dirty="0">
                <a:solidFill>
                  <a:srgbClr val="D9D9D9"/>
                </a:solidFill>
                <a:latin typeface="Cambria"/>
                <a:cs typeface="Cambria"/>
              </a:rPr>
              <a:t>distribution</a:t>
            </a:r>
            <a:endParaRPr sz="1850">
              <a:latin typeface="Cambria"/>
              <a:cs typeface="Cambria"/>
            </a:endParaRPr>
          </a:p>
          <a:p>
            <a:pPr marR="5080" algn="r">
              <a:lnSpc>
                <a:spcPct val="100000"/>
              </a:lnSpc>
              <a:spcBef>
                <a:spcPts val="185"/>
              </a:spcBef>
            </a:pPr>
            <a:r>
              <a:rPr sz="1200" spc="-10" dirty="0">
                <a:solidFill>
                  <a:srgbClr val="BEBEBE"/>
                </a:solidFill>
                <a:latin typeface="Cambria"/>
                <a:cs typeface="Cambria"/>
              </a:rPr>
              <a:t>64.73%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22391" y="1847088"/>
            <a:ext cx="6598920" cy="2735580"/>
          </a:xfrm>
          <a:custGeom>
            <a:avLst/>
            <a:gdLst/>
            <a:ahLst/>
            <a:cxnLst/>
            <a:rect l="l" t="t" r="r" b="b"/>
            <a:pathLst>
              <a:path w="6598920" h="2735579">
                <a:moveTo>
                  <a:pt x="0" y="2735580"/>
                </a:moveTo>
                <a:lnTo>
                  <a:pt x="6598919" y="2735580"/>
                </a:lnTo>
                <a:lnTo>
                  <a:pt x="6598919" y="0"/>
                </a:lnTo>
                <a:lnTo>
                  <a:pt x="0" y="0"/>
                </a:lnTo>
                <a:lnTo>
                  <a:pt x="0" y="2735580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65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Insights-</a:t>
            </a:r>
            <a:r>
              <a:rPr spc="195" dirty="0"/>
              <a:t>Univariate</a:t>
            </a:r>
            <a:r>
              <a:rPr spc="250" dirty="0"/>
              <a:t> </a:t>
            </a:r>
            <a:r>
              <a:rPr spc="150" dirty="0"/>
              <a:t>and</a:t>
            </a:r>
            <a:r>
              <a:rPr spc="229" dirty="0"/>
              <a:t> </a:t>
            </a:r>
            <a:r>
              <a:rPr spc="145" dirty="0"/>
              <a:t>Segmented</a:t>
            </a:r>
            <a:r>
              <a:rPr spc="15" dirty="0"/>
              <a:t> </a:t>
            </a:r>
            <a:r>
              <a:rPr spc="16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0668" y="5479138"/>
            <a:ext cx="434213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majority</a:t>
            </a:r>
            <a:r>
              <a:rPr sz="21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1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2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668" y="5692497"/>
            <a:ext cx="36696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business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entity-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at</a:t>
            </a:r>
            <a:r>
              <a:rPr sz="2100" i="1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668" y="5905858"/>
            <a:ext cx="430276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issuing</a:t>
            </a:r>
            <a:r>
              <a:rPr sz="2100" i="1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loans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1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themselves</a:t>
            </a:r>
            <a:r>
              <a:rPr sz="2100" i="1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668" y="6119217"/>
            <a:ext cx="68580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bank.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4725" y="5493629"/>
            <a:ext cx="3867785" cy="97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100"/>
              </a:spcBef>
            </a:pP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Maximum</a:t>
            </a:r>
            <a:r>
              <a:rPr sz="1900" i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730"/>
              </a:lnSpc>
            </a:pP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Business</a:t>
            </a:r>
            <a:r>
              <a:rPr sz="19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45" dirty="0">
                <a:solidFill>
                  <a:srgbClr val="FFFFFF"/>
                </a:solidFill>
                <a:latin typeface="Cambria"/>
                <a:cs typeface="Cambria"/>
              </a:rPr>
              <a:t>entity-</a:t>
            </a:r>
            <a:r>
              <a:rPr sz="1900" i="1" spc="-50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1900">
              <a:latin typeface="Cambria"/>
              <a:cs typeface="Cambria"/>
            </a:endParaRPr>
          </a:p>
          <a:p>
            <a:pPr marL="12700" marR="5080">
              <a:lnSpc>
                <a:spcPct val="75800"/>
              </a:lnSpc>
              <a:spcBef>
                <a:spcPts val="275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60" dirty="0">
                <a:solidFill>
                  <a:srgbClr val="FFFFFF"/>
                </a:solidFill>
                <a:latin typeface="Cambria"/>
                <a:cs typeface="Cambria"/>
              </a:rPr>
              <a:t>minimum</a:t>
            </a:r>
            <a:r>
              <a:rPr sz="19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defaulters: </a:t>
            </a:r>
            <a:r>
              <a:rPr sz="1900" i="1" spc="90" dirty="0">
                <a:solidFill>
                  <a:srgbClr val="FFFFFF"/>
                </a:solidFill>
                <a:latin typeface="Cambria"/>
                <a:cs typeface="Cambria"/>
              </a:rPr>
              <a:t>Business</a:t>
            </a:r>
            <a:r>
              <a:rPr sz="1900" i="1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entity</a:t>
            </a:r>
            <a:r>
              <a:rPr sz="1900" i="1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1900" i="1" spc="30" dirty="0">
                <a:solidFill>
                  <a:srgbClr val="FFFFFF"/>
                </a:solidFill>
                <a:latin typeface="Cambria"/>
                <a:cs typeface="Cambria"/>
              </a:rPr>
              <a:t>1.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5384" y="1772411"/>
            <a:ext cx="5329555" cy="3456940"/>
            <a:chOff x="405384" y="1772411"/>
            <a:chExt cx="5329555" cy="34569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1772411"/>
              <a:ext cx="5329428" cy="34564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5592" y="2351531"/>
              <a:ext cx="5049520" cy="1173480"/>
            </a:xfrm>
            <a:custGeom>
              <a:avLst/>
              <a:gdLst/>
              <a:ahLst/>
              <a:cxnLst/>
              <a:rect l="l" t="t" r="r" b="b"/>
              <a:pathLst>
                <a:path w="5049520" h="1173479">
                  <a:moveTo>
                    <a:pt x="0" y="1173479"/>
                  </a:moveTo>
                  <a:lnTo>
                    <a:pt x="5049012" y="1173479"/>
                  </a:lnTo>
                </a:path>
                <a:path w="5049520" h="1173479">
                  <a:moveTo>
                    <a:pt x="0" y="938783"/>
                  </a:moveTo>
                  <a:lnTo>
                    <a:pt x="5049012" y="938783"/>
                  </a:lnTo>
                </a:path>
                <a:path w="5049520" h="1173479">
                  <a:moveTo>
                    <a:pt x="0" y="704088"/>
                  </a:moveTo>
                  <a:lnTo>
                    <a:pt x="5049012" y="704088"/>
                  </a:lnTo>
                </a:path>
                <a:path w="5049520" h="1173479">
                  <a:moveTo>
                    <a:pt x="0" y="469391"/>
                  </a:moveTo>
                  <a:lnTo>
                    <a:pt x="5049012" y="469391"/>
                  </a:lnTo>
                </a:path>
                <a:path w="5049520" h="1173479">
                  <a:moveTo>
                    <a:pt x="0" y="234695"/>
                  </a:moveTo>
                  <a:lnTo>
                    <a:pt x="5049012" y="234695"/>
                  </a:lnTo>
                </a:path>
                <a:path w="5049520" h="1173479">
                  <a:moveTo>
                    <a:pt x="0" y="0"/>
                  </a:moveTo>
                  <a:lnTo>
                    <a:pt x="504901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60" y="2711195"/>
              <a:ext cx="473811" cy="10561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703" y="3614927"/>
              <a:ext cx="475653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147" y="3025101"/>
              <a:ext cx="475653" cy="7422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1116" y="3587546"/>
              <a:ext cx="473811" cy="1797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5560" y="3438118"/>
              <a:ext cx="475653" cy="3292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0004" y="3544785"/>
              <a:ext cx="475653" cy="2225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5972" y="3630129"/>
              <a:ext cx="473811" cy="1371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0416" y="3555530"/>
              <a:ext cx="475653" cy="2117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4860" y="2455163"/>
              <a:ext cx="475653" cy="13121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0828" y="3557016"/>
              <a:ext cx="473811" cy="2103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511" y="2708147"/>
              <a:ext cx="258318" cy="10523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3479" y="3613404"/>
              <a:ext cx="258318" cy="1485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7923" y="3023615"/>
              <a:ext cx="258318" cy="7368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82367" y="3584447"/>
              <a:ext cx="259842" cy="1775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8335" y="3436594"/>
              <a:ext cx="256806" cy="3238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92779" y="3541776"/>
              <a:ext cx="258318" cy="2202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97224" y="3627119"/>
              <a:ext cx="259841" cy="134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1668" y="3553967"/>
              <a:ext cx="259841" cy="2080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07636" y="2452115"/>
              <a:ext cx="256844" cy="13083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12080" y="3555491"/>
              <a:ext cx="259841" cy="20650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45592" y="3758183"/>
              <a:ext cx="5049520" cy="0"/>
            </a:xfrm>
            <a:custGeom>
              <a:avLst/>
              <a:gdLst/>
              <a:ahLst/>
              <a:cxnLst/>
              <a:rect l="l" t="t" r="r" b="b"/>
              <a:pathLst>
                <a:path w="5049520">
                  <a:moveTo>
                    <a:pt x="0" y="0"/>
                  </a:moveTo>
                  <a:lnTo>
                    <a:pt x="5049012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26363" y="2457069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8924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31417" y="3362071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1210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6522" y="2771902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6240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41220" y="3334003"/>
            <a:ext cx="355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1450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46298" y="3185286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2717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51377" y="3291078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1817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56329" y="3375736"/>
            <a:ext cx="3543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1090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61409" y="3302330"/>
            <a:ext cx="3543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1716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23561" y="2201113"/>
            <a:ext cx="4394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11101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71185" y="3304159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1704</a:t>
            </a:r>
            <a:endParaRPr sz="1200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22135" y="1776983"/>
            <a:ext cx="4853940" cy="3341370"/>
            <a:chOff x="522135" y="1776983"/>
            <a:chExt cx="4853940" cy="3341370"/>
          </a:xfrm>
        </p:grpSpPr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2135" y="3895598"/>
              <a:ext cx="1324825" cy="7616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972944" y="3898519"/>
              <a:ext cx="379095" cy="382270"/>
            </a:xfrm>
            <a:custGeom>
              <a:avLst/>
              <a:gdLst/>
              <a:ahLst/>
              <a:cxnLst/>
              <a:rect l="l" t="t" r="r" b="b"/>
              <a:pathLst>
                <a:path w="379094" h="382270">
                  <a:moveTo>
                    <a:pt x="39878" y="349249"/>
                  </a:moveTo>
                  <a:lnTo>
                    <a:pt x="36068" y="353059"/>
                  </a:lnTo>
                  <a:lnTo>
                    <a:pt x="66293" y="382269"/>
                  </a:lnTo>
                  <a:lnTo>
                    <a:pt x="70104" y="379729"/>
                  </a:lnTo>
                  <a:lnTo>
                    <a:pt x="68706" y="365759"/>
                  </a:lnTo>
                  <a:lnTo>
                    <a:pt x="76783" y="364489"/>
                  </a:lnTo>
                  <a:lnTo>
                    <a:pt x="84264" y="361949"/>
                  </a:lnTo>
                  <a:lnTo>
                    <a:pt x="91174" y="358139"/>
                  </a:lnTo>
                  <a:lnTo>
                    <a:pt x="62041" y="358139"/>
                  </a:lnTo>
                  <a:lnTo>
                    <a:pt x="54625" y="356869"/>
                  </a:lnTo>
                  <a:lnTo>
                    <a:pt x="39878" y="349249"/>
                  </a:lnTo>
                  <a:close/>
                </a:path>
                <a:path w="379094" h="382270">
                  <a:moveTo>
                    <a:pt x="103725" y="309879"/>
                  </a:moveTo>
                  <a:lnTo>
                    <a:pt x="84328" y="309879"/>
                  </a:lnTo>
                  <a:lnTo>
                    <a:pt x="87503" y="311149"/>
                  </a:lnTo>
                  <a:lnTo>
                    <a:pt x="90550" y="311149"/>
                  </a:lnTo>
                  <a:lnTo>
                    <a:pt x="93344" y="312419"/>
                  </a:lnTo>
                  <a:lnTo>
                    <a:pt x="95885" y="314959"/>
                  </a:lnTo>
                  <a:lnTo>
                    <a:pt x="100203" y="320039"/>
                  </a:lnTo>
                  <a:lnTo>
                    <a:pt x="102362" y="325119"/>
                  </a:lnTo>
                  <a:lnTo>
                    <a:pt x="101854" y="337819"/>
                  </a:lnTo>
                  <a:lnTo>
                    <a:pt x="76584" y="358139"/>
                  </a:lnTo>
                  <a:lnTo>
                    <a:pt x="91174" y="358139"/>
                  </a:lnTo>
                  <a:lnTo>
                    <a:pt x="108838" y="327659"/>
                  </a:lnTo>
                  <a:lnTo>
                    <a:pt x="108380" y="322579"/>
                  </a:lnTo>
                  <a:lnTo>
                    <a:pt x="108265" y="321309"/>
                  </a:lnTo>
                  <a:lnTo>
                    <a:pt x="106346" y="314959"/>
                  </a:lnTo>
                  <a:lnTo>
                    <a:pt x="103725" y="309879"/>
                  </a:lnTo>
                  <a:close/>
                </a:path>
                <a:path w="379094" h="382270">
                  <a:moveTo>
                    <a:pt x="37973" y="251459"/>
                  </a:moveTo>
                  <a:lnTo>
                    <a:pt x="34162" y="255269"/>
                  </a:lnTo>
                  <a:lnTo>
                    <a:pt x="36194" y="266699"/>
                  </a:lnTo>
                  <a:lnTo>
                    <a:pt x="30353" y="267969"/>
                  </a:lnTo>
                  <a:lnTo>
                    <a:pt x="25400" y="269239"/>
                  </a:lnTo>
                  <a:lnTo>
                    <a:pt x="21336" y="270509"/>
                  </a:lnTo>
                  <a:lnTo>
                    <a:pt x="17144" y="273049"/>
                  </a:lnTo>
                  <a:lnTo>
                    <a:pt x="13462" y="274319"/>
                  </a:lnTo>
                  <a:lnTo>
                    <a:pt x="10287" y="278129"/>
                  </a:lnTo>
                  <a:lnTo>
                    <a:pt x="5786" y="283209"/>
                  </a:lnTo>
                  <a:lnTo>
                    <a:pt x="2571" y="289559"/>
                  </a:lnTo>
                  <a:lnTo>
                    <a:pt x="642" y="294639"/>
                  </a:lnTo>
                  <a:lnTo>
                    <a:pt x="0" y="300989"/>
                  </a:lnTo>
                  <a:lnTo>
                    <a:pt x="642" y="307339"/>
                  </a:lnTo>
                  <a:lnTo>
                    <a:pt x="24130" y="334009"/>
                  </a:lnTo>
                  <a:lnTo>
                    <a:pt x="32131" y="334009"/>
                  </a:lnTo>
                  <a:lnTo>
                    <a:pt x="36798" y="332739"/>
                  </a:lnTo>
                  <a:lnTo>
                    <a:pt x="42418" y="330199"/>
                  </a:lnTo>
                  <a:lnTo>
                    <a:pt x="48990" y="327659"/>
                  </a:lnTo>
                  <a:lnTo>
                    <a:pt x="56515" y="322579"/>
                  </a:lnTo>
                  <a:lnTo>
                    <a:pt x="62306" y="318769"/>
                  </a:lnTo>
                  <a:lnTo>
                    <a:pt x="23622" y="318769"/>
                  </a:lnTo>
                  <a:lnTo>
                    <a:pt x="20574" y="317499"/>
                  </a:lnTo>
                  <a:lnTo>
                    <a:pt x="17653" y="317499"/>
                  </a:lnTo>
                  <a:lnTo>
                    <a:pt x="14859" y="314959"/>
                  </a:lnTo>
                  <a:lnTo>
                    <a:pt x="8381" y="308609"/>
                  </a:lnTo>
                  <a:lnTo>
                    <a:pt x="6477" y="303529"/>
                  </a:lnTo>
                  <a:lnTo>
                    <a:pt x="6604" y="298449"/>
                  </a:lnTo>
                  <a:lnTo>
                    <a:pt x="6731" y="292099"/>
                  </a:lnTo>
                  <a:lnTo>
                    <a:pt x="9143" y="287019"/>
                  </a:lnTo>
                  <a:lnTo>
                    <a:pt x="13843" y="283209"/>
                  </a:lnTo>
                  <a:lnTo>
                    <a:pt x="19304" y="276859"/>
                  </a:lnTo>
                  <a:lnTo>
                    <a:pt x="26288" y="274319"/>
                  </a:lnTo>
                  <a:lnTo>
                    <a:pt x="61456" y="274319"/>
                  </a:lnTo>
                  <a:lnTo>
                    <a:pt x="37973" y="251459"/>
                  </a:lnTo>
                  <a:close/>
                </a:path>
                <a:path w="379094" h="382270">
                  <a:moveTo>
                    <a:pt x="81025" y="294639"/>
                  </a:moveTo>
                  <a:lnTo>
                    <a:pt x="75946" y="294639"/>
                  </a:lnTo>
                  <a:lnTo>
                    <a:pt x="70485" y="295909"/>
                  </a:lnTo>
                  <a:lnTo>
                    <a:pt x="65986" y="297179"/>
                  </a:lnTo>
                  <a:lnTo>
                    <a:pt x="60499" y="299719"/>
                  </a:lnTo>
                  <a:lnTo>
                    <a:pt x="54036" y="303529"/>
                  </a:lnTo>
                  <a:lnTo>
                    <a:pt x="39116" y="313689"/>
                  </a:lnTo>
                  <a:lnTo>
                    <a:pt x="33655" y="316229"/>
                  </a:lnTo>
                  <a:lnTo>
                    <a:pt x="26797" y="318769"/>
                  </a:lnTo>
                  <a:lnTo>
                    <a:pt x="62306" y="318769"/>
                  </a:lnTo>
                  <a:lnTo>
                    <a:pt x="66167" y="316229"/>
                  </a:lnTo>
                  <a:lnTo>
                    <a:pt x="72898" y="312419"/>
                  </a:lnTo>
                  <a:lnTo>
                    <a:pt x="80772" y="309879"/>
                  </a:lnTo>
                  <a:lnTo>
                    <a:pt x="103725" y="309879"/>
                  </a:lnTo>
                  <a:lnTo>
                    <a:pt x="103070" y="308609"/>
                  </a:lnTo>
                  <a:lnTo>
                    <a:pt x="98425" y="303529"/>
                  </a:lnTo>
                  <a:lnTo>
                    <a:pt x="94615" y="299719"/>
                  </a:lnTo>
                  <a:lnTo>
                    <a:pt x="90297" y="297179"/>
                  </a:lnTo>
                  <a:lnTo>
                    <a:pt x="81025" y="294639"/>
                  </a:lnTo>
                  <a:close/>
                </a:path>
                <a:path w="379094" h="382270">
                  <a:moveTo>
                    <a:pt x="124460" y="234949"/>
                  </a:moveTo>
                  <a:lnTo>
                    <a:pt x="118618" y="234949"/>
                  </a:lnTo>
                  <a:lnTo>
                    <a:pt x="112775" y="236219"/>
                  </a:lnTo>
                  <a:lnTo>
                    <a:pt x="93083" y="265429"/>
                  </a:lnTo>
                  <a:lnTo>
                    <a:pt x="92963" y="266699"/>
                  </a:lnTo>
                  <a:lnTo>
                    <a:pt x="117840" y="303529"/>
                  </a:lnTo>
                  <a:lnTo>
                    <a:pt x="130682" y="306069"/>
                  </a:lnTo>
                  <a:lnTo>
                    <a:pt x="137140" y="306069"/>
                  </a:lnTo>
                  <a:lnTo>
                    <a:pt x="143192" y="303529"/>
                  </a:lnTo>
                  <a:lnTo>
                    <a:pt x="148863" y="300989"/>
                  </a:lnTo>
                  <a:lnTo>
                    <a:pt x="154178" y="295909"/>
                  </a:lnTo>
                  <a:lnTo>
                    <a:pt x="134874" y="295909"/>
                  </a:lnTo>
                  <a:lnTo>
                    <a:pt x="128397" y="294639"/>
                  </a:lnTo>
                  <a:lnTo>
                    <a:pt x="121666" y="290829"/>
                  </a:lnTo>
                  <a:lnTo>
                    <a:pt x="114681" y="283209"/>
                  </a:lnTo>
                  <a:lnTo>
                    <a:pt x="109652" y="278129"/>
                  </a:lnTo>
                  <a:lnTo>
                    <a:pt x="105791" y="273049"/>
                  </a:lnTo>
                  <a:lnTo>
                    <a:pt x="103072" y="266699"/>
                  </a:lnTo>
                  <a:lnTo>
                    <a:pt x="101473" y="261619"/>
                  </a:lnTo>
                  <a:lnTo>
                    <a:pt x="100584" y="255269"/>
                  </a:lnTo>
                  <a:lnTo>
                    <a:pt x="102235" y="251459"/>
                  </a:lnTo>
                  <a:lnTo>
                    <a:pt x="106553" y="246379"/>
                  </a:lnTo>
                  <a:lnTo>
                    <a:pt x="108838" y="243839"/>
                  </a:lnTo>
                  <a:lnTo>
                    <a:pt x="111252" y="242569"/>
                  </a:lnTo>
                  <a:lnTo>
                    <a:pt x="134746" y="242569"/>
                  </a:lnTo>
                  <a:lnTo>
                    <a:pt x="134238" y="241299"/>
                  </a:lnTo>
                  <a:lnTo>
                    <a:pt x="132334" y="238759"/>
                  </a:lnTo>
                  <a:lnTo>
                    <a:pt x="129031" y="236219"/>
                  </a:lnTo>
                  <a:lnTo>
                    <a:pt x="124460" y="234949"/>
                  </a:lnTo>
                  <a:close/>
                </a:path>
                <a:path w="379094" h="382270">
                  <a:moveTo>
                    <a:pt x="157225" y="262889"/>
                  </a:moveTo>
                  <a:lnTo>
                    <a:pt x="152781" y="265429"/>
                  </a:lnTo>
                  <a:lnTo>
                    <a:pt x="155378" y="273049"/>
                  </a:lnTo>
                  <a:lnTo>
                    <a:pt x="155490" y="274319"/>
                  </a:lnTo>
                  <a:lnTo>
                    <a:pt x="155603" y="275589"/>
                  </a:lnTo>
                  <a:lnTo>
                    <a:pt x="155715" y="276859"/>
                  </a:lnTo>
                  <a:lnTo>
                    <a:pt x="155827" y="278129"/>
                  </a:lnTo>
                  <a:lnTo>
                    <a:pt x="141224" y="295909"/>
                  </a:lnTo>
                  <a:lnTo>
                    <a:pt x="154178" y="295909"/>
                  </a:lnTo>
                  <a:lnTo>
                    <a:pt x="159654" y="288289"/>
                  </a:lnTo>
                  <a:lnTo>
                    <a:pt x="161988" y="280669"/>
                  </a:lnTo>
                  <a:lnTo>
                    <a:pt x="161872" y="279399"/>
                  </a:lnTo>
                  <a:lnTo>
                    <a:pt x="161757" y="278129"/>
                  </a:lnTo>
                  <a:lnTo>
                    <a:pt x="161641" y="276859"/>
                  </a:lnTo>
                  <a:lnTo>
                    <a:pt x="161525" y="275589"/>
                  </a:lnTo>
                  <a:lnTo>
                    <a:pt x="161410" y="274319"/>
                  </a:lnTo>
                  <a:lnTo>
                    <a:pt x="161294" y="273049"/>
                  </a:lnTo>
                  <a:lnTo>
                    <a:pt x="161178" y="271779"/>
                  </a:lnTo>
                  <a:lnTo>
                    <a:pt x="157225" y="262889"/>
                  </a:lnTo>
                  <a:close/>
                </a:path>
                <a:path w="379094" h="382270">
                  <a:moveTo>
                    <a:pt x="61456" y="274319"/>
                  </a:moveTo>
                  <a:lnTo>
                    <a:pt x="40975" y="274319"/>
                  </a:lnTo>
                  <a:lnTo>
                    <a:pt x="47894" y="275589"/>
                  </a:lnTo>
                  <a:lnTo>
                    <a:pt x="55314" y="279399"/>
                  </a:lnTo>
                  <a:lnTo>
                    <a:pt x="63246" y="283209"/>
                  </a:lnTo>
                  <a:lnTo>
                    <a:pt x="66675" y="279399"/>
                  </a:lnTo>
                  <a:lnTo>
                    <a:pt x="61456" y="274319"/>
                  </a:lnTo>
                  <a:close/>
                </a:path>
                <a:path w="379094" h="382270">
                  <a:moveTo>
                    <a:pt x="132278" y="190499"/>
                  </a:moveTo>
                  <a:lnTo>
                    <a:pt x="114173" y="190499"/>
                  </a:lnTo>
                  <a:lnTo>
                    <a:pt x="116205" y="191769"/>
                  </a:lnTo>
                  <a:lnTo>
                    <a:pt x="178816" y="253999"/>
                  </a:lnTo>
                  <a:lnTo>
                    <a:pt x="179578" y="255269"/>
                  </a:lnTo>
                  <a:lnTo>
                    <a:pt x="179578" y="257809"/>
                  </a:lnTo>
                  <a:lnTo>
                    <a:pt x="179450" y="259079"/>
                  </a:lnTo>
                  <a:lnTo>
                    <a:pt x="178435" y="261619"/>
                  </a:lnTo>
                  <a:lnTo>
                    <a:pt x="176530" y="262889"/>
                  </a:lnTo>
                  <a:lnTo>
                    <a:pt x="173481" y="265429"/>
                  </a:lnTo>
                  <a:lnTo>
                    <a:pt x="177419" y="269239"/>
                  </a:lnTo>
                  <a:lnTo>
                    <a:pt x="200964" y="246379"/>
                  </a:lnTo>
                  <a:lnTo>
                    <a:pt x="187579" y="246379"/>
                  </a:lnTo>
                  <a:lnTo>
                    <a:pt x="163194" y="220979"/>
                  </a:lnTo>
                  <a:lnTo>
                    <a:pt x="161036" y="217169"/>
                  </a:lnTo>
                  <a:lnTo>
                    <a:pt x="159893" y="213359"/>
                  </a:lnTo>
                  <a:lnTo>
                    <a:pt x="159469" y="212089"/>
                  </a:lnTo>
                  <a:lnTo>
                    <a:pt x="153797" y="212089"/>
                  </a:lnTo>
                  <a:lnTo>
                    <a:pt x="132278" y="190499"/>
                  </a:lnTo>
                  <a:close/>
                </a:path>
                <a:path w="379094" h="382270">
                  <a:moveTo>
                    <a:pt x="134746" y="242569"/>
                  </a:moveTo>
                  <a:lnTo>
                    <a:pt x="117602" y="242569"/>
                  </a:lnTo>
                  <a:lnTo>
                    <a:pt x="118999" y="243839"/>
                  </a:lnTo>
                  <a:lnTo>
                    <a:pt x="119253" y="245109"/>
                  </a:lnTo>
                  <a:lnTo>
                    <a:pt x="119380" y="247649"/>
                  </a:lnTo>
                  <a:lnTo>
                    <a:pt x="119506" y="248919"/>
                  </a:lnTo>
                  <a:lnTo>
                    <a:pt x="120396" y="250189"/>
                  </a:lnTo>
                  <a:lnTo>
                    <a:pt x="123443" y="253999"/>
                  </a:lnTo>
                  <a:lnTo>
                    <a:pt x="131572" y="253999"/>
                  </a:lnTo>
                  <a:lnTo>
                    <a:pt x="133096" y="251459"/>
                  </a:lnTo>
                  <a:lnTo>
                    <a:pt x="134747" y="250189"/>
                  </a:lnTo>
                  <a:lnTo>
                    <a:pt x="135509" y="248919"/>
                  </a:lnTo>
                  <a:lnTo>
                    <a:pt x="135382" y="246379"/>
                  </a:lnTo>
                  <a:lnTo>
                    <a:pt x="135318" y="245109"/>
                  </a:lnTo>
                  <a:lnTo>
                    <a:pt x="135255" y="243839"/>
                  </a:lnTo>
                  <a:lnTo>
                    <a:pt x="134746" y="242569"/>
                  </a:lnTo>
                  <a:close/>
                </a:path>
                <a:path w="379094" h="382270">
                  <a:moveTo>
                    <a:pt x="199517" y="240029"/>
                  </a:moveTo>
                  <a:lnTo>
                    <a:pt x="193675" y="246379"/>
                  </a:lnTo>
                  <a:lnTo>
                    <a:pt x="200964" y="246379"/>
                  </a:lnTo>
                  <a:lnTo>
                    <a:pt x="203581" y="243839"/>
                  </a:lnTo>
                  <a:lnTo>
                    <a:pt x="199517" y="240029"/>
                  </a:lnTo>
                  <a:close/>
                </a:path>
                <a:path w="379094" h="382270">
                  <a:moveTo>
                    <a:pt x="197542" y="189229"/>
                  </a:moveTo>
                  <a:lnTo>
                    <a:pt x="175006" y="189229"/>
                  </a:lnTo>
                  <a:lnTo>
                    <a:pt x="183515" y="191769"/>
                  </a:lnTo>
                  <a:lnTo>
                    <a:pt x="187579" y="196849"/>
                  </a:lnTo>
                  <a:lnTo>
                    <a:pt x="211074" y="219709"/>
                  </a:lnTo>
                  <a:lnTo>
                    <a:pt x="212471" y="220979"/>
                  </a:lnTo>
                  <a:lnTo>
                    <a:pt x="213106" y="222249"/>
                  </a:lnTo>
                  <a:lnTo>
                    <a:pt x="212979" y="224789"/>
                  </a:lnTo>
                  <a:lnTo>
                    <a:pt x="212852" y="226059"/>
                  </a:lnTo>
                  <a:lnTo>
                    <a:pt x="211709" y="227329"/>
                  </a:lnTo>
                  <a:lnTo>
                    <a:pt x="206502" y="232409"/>
                  </a:lnTo>
                  <a:lnTo>
                    <a:pt x="210438" y="236219"/>
                  </a:lnTo>
                  <a:lnTo>
                    <a:pt x="234327" y="213359"/>
                  </a:lnTo>
                  <a:lnTo>
                    <a:pt x="222757" y="213359"/>
                  </a:lnTo>
                  <a:lnTo>
                    <a:pt x="221234" y="212089"/>
                  </a:lnTo>
                  <a:lnTo>
                    <a:pt x="197542" y="189229"/>
                  </a:lnTo>
                  <a:close/>
                </a:path>
                <a:path w="379094" h="382270">
                  <a:moveTo>
                    <a:pt x="233044" y="205739"/>
                  </a:moveTo>
                  <a:lnTo>
                    <a:pt x="227203" y="212089"/>
                  </a:lnTo>
                  <a:lnTo>
                    <a:pt x="225679" y="213359"/>
                  </a:lnTo>
                  <a:lnTo>
                    <a:pt x="234327" y="213359"/>
                  </a:lnTo>
                  <a:lnTo>
                    <a:pt x="236981" y="210819"/>
                  </a:lnTo>
                  <a:lnTo>
                    <a:pt x="233044" y="205739"/>
                  </a:lnTo>
                  <a:close/>
                </a:path>
                <a:path w="379094" h="382270">
                  <a:moveTo>
                    <a:pt x="175641" y="176529"/>
                  </a:moveTo>
                  <a:lnTo>
                    <a:pt x="172466" y="177799"/>
                  </a:lnTo>
                  <a:lnTo>
                    <a:pt x="168402" y="179069"/>
                  </a:lnTo>
                  <a:lnTo>
                    <a:pt x="164846" y="180339"/>
                  </a:lnTo>
                  <a:lnTo>
                    <a:pt x="153035" y="205739"/>
                  </a:lnTo>
                  <a:lnTo>
                    <a:pt x="153797" y="212089"/>
                  </a:lnTo>
                  <a:lnTo>
                    <a:pt x="159469" y="212089"/>
                  </a:lnTo>
                  <a:lnTo>
                    <a:pt x="158623" y="209549"/>
                  </a:lnTo>
                  <a:lnTo>
                    <a:pt x="158496" y="205739"/>
                  </a:lnTo>
                  <a:lnTo>
                    <a:pt x="159257" y="203199"/>
                  </a:lnTo>
                  <a:lnTo>
                    <a:pt x="160019" y="199389"/>
                  </a:lnTo>
                  <a:lnTo>
                    <a:pt x="161544" y="196849"/>
                  </a:lnTo>
                  <a:lnTo>
                    <a:pt x="163956" y="194309"/>
                  </a:lnTo>
                  <a:lnTo>
                    <a:pt x="167131" y="190499"/>
                  </a:lnTo>
                  <a:lnTo>
                    <a:pt x="170815" y="189229"/>
                  </a:lnTo>
                  <a:lnTo>
                    <a:pt x="197542" y="189229"/>
                  </a:lnTo>
                  <a:lnTo>
                    <a:pt x="192278" y="184149"/>
                  </a:lnTo>
                  <a:lnTo>
                    <a:pt x="188087" y="180339"/>
                  </a:lnTo>
                  <a:lnTo>
                    <a:pt x="179324" y="177799"/>
                  </a:lnTo>
                  <a:lnTo>
                    <a:pt x="175641" y="176529"/>
                  </a:lnTo>
                  <a:close/>
                </a:path>
                <a:path w="379094" h="382270">
                  <a:moveTo>
                    <a:pt x="115824" y="173989"/>
                  </a:moveTo>
                  <a:lnTo>
                    <a:pt x="98043" y="193039"/>
                  </a:lnTo>
                  <a:lnTo>
                    <a:pt x="101981" y="198119"/>
                  </a:lnTo>
                  <a:lnTo>
                    <a:pt x="107696" y="191769"/>
                  </a:lnTo>
                  <a:lnTo>
                    <a:pt x="109855" y="190499"/>
                  </a:lnTo>
                  <a:lnTo>
                    <a:pt x="132278" y="190499"/>
                  </a:lnTo>
                  <a:lnTo>
                    <a:pt x="115824" y="173989"/>
                  </a:lnTo>
                  <a:close/>
                </a:path>
                <a:path w="379094" h="382270">
                  <a:moveTo>
                    <a:pt x="239268" y="120649"/>
                  </a:moveTo>
                  <a:lnTo>
                    <a:pt x="206498" y="147319"/>
                  </a:lnTo>
                  <a:lnTo>
                    <a:pt x="206121" y="153669"/>
                  </a:lnTo>
                  <a:lnTo>
                    <a:pt x="207099" y="161289"/>
                  </a:lnTo>
                  <a:lnTo>
                    <a:pt x="209470" y="167639"/>
                  </a:lnTo>
                  <a:lnTo>
                    <a:pt x="213246" y="173989"/>
                  </a:lnTo>
                  <a:lnTo>
                    <a:pt x="218440" y="179069"/>
                  </a:lnTo>
                  <a:lnTo>
                    <a:pt x="224319" y="185419"/>
                  </a:lnTo>
                  <a:lnTo>
                    <a:pt x="230520" y="187959"/>
                  </a:lnTo>
                  <a:lnTo>
                    <a:pt x="237031" y="190499"/>
                  </a:lnTo>
                  <a:lnTo>
                    <a:pt x="243840" y="191769"/>
                  </a:lnTo>
                  <a:lnTo>
                    <a:pt x="250529" y="191769"/>
                  </a:lnTo>
                  <a:lnTo>
                    <a:pt x="256682" y="190499"/>
                  </a:lnTo>
                  <a:lnTo>
                    <a:pt x="262288" y="186689"/>
                  </a:lnTo>
                  <a:lnTo>
                    <a:pt x="265652" y="184149"/>
                  </a:lnTo>
                  <a:lnTo>
                    <a:pt x="254888" y="184149"/>
                  </a:lnTo>
                  <a:lnTo>
                    <a:pt x="242697" y="181609"/>
                  </a:lnTo>
                  <a:lnTo>
                    <a:pt x="235712" y="177799"/>
                  </a:lnTo>
                  <a:lnTo>
                    <a:pt x="220218" y="162559"/>
                  </a:lnTo>
                  <a:lnTo>
                    <a:pt x="215773" y="154939"/>
                  </a:lnTo>
                  <a:lnTo>
                    <a:pt x="213741" y="143509"/>
                  </a:lnTo>
                  <a:lnTo>
                    <a:pt x="215137" y="138429"/>
                  </a:lnTo>
                  <a:lnTo>
                    <a:pt x="219075" y="134619"/>
                  </a:lnTo>
                  <a:lnTo>
                    <a:pt x="223266" y="129539"/>
                  </a:lnTo>
                  <a:lnTo>
                    <a:pt x="228346" y="128269"/>
                  </a:lnTo>
                  <a:lnTo>
                    <a:pt x="258949" y="128269"/>
                  </a:lnTo>
                  <a:lnTo>
                    <a:pt x="252666" y="124459"/>
                  </a:lnTo>
                  <a:lnTo>
                    <a:pt x="246098" y="121919"/>
                  </a:lnTo>
                  <a:lnTo>
                    <a:pt x="239268" y="120649"/>
                  </a:lnTo>
                  <a:close/>
                </a:path>
                <a:path w="379094" h="382270">
                  <a:moveTo>
                    <a:pt x="258949" y="128269"/>
                  </a:moveTo>
                  <a:lnTo>
                    <a:pt x="228346" y="128269"/>
                  </a:lnTo>
                  <a:lnTo>
                    <a:pt x="240156" y="129539"/>
                  </a:lnTo>
                  <a:lnTo>
                    <a:pt x="246887" y="134619"/>
                  </a:lnTo>
                  <a:lnTo>
                    <a:pt x="254507" y="142239"/>
                  </a:lnTo>
                  <a:lnTo>
                    <a:pt x="260012" y="147319"/>
                  </a:lnTo>
                  <a:lnTo>
                    <a:pt x="264160" y="153669"/>
                  </a:lnTo>
                  <a:lnTo>
                    <a:pt x="266973" y="158749"/>
                  </a:lnTo>
                  <a:lnTo>
                    <a:pt x="268478" y="163829"/>
                  </a:lnTo>
                  <a:lnTo>
                    <a:pt x="269494" y="170179"/>
                  </a:lnTo>
                  <a:lnTo>
                    <a:pt x="267969" y="175259"/>
                  </a:lnTo>
                  <a:lnTo>
                    <a:pt x="263906" y="179069"/>
                  </a:lnTo>
                  <a:lnTo>
                    <a:pt x="259969" y="182879"/>
                  </a:lnTo>
                  <a:lnTo>
                    <a:pt x="254888" y="184149"/>
                  </a:lnTo>
                  <a:lnTo>
                    <a:pt x="265652" y="184149"/>
                  </a:lnTo>
                  <a:lnTo>
                    <a:pt x="267335" y="182879"/>
                  </a:lnTo>
                  <a:lnTo>
                    <a:pt x="271653" y="179069"/>
                  </a:lnTo>
                  <a:lnTo>
                    <a:pt x="274574" y="173989"/>
                  </a:lnTo>
                  <a:lnTo>
                    <a:pt x="277622" y="161289"/>
                  </a:lnTo>
                  <a:lnTo>
                    <a:pt x="277558" y="158749"/>
                  </a:lnTo>
                  <a:lnTo>
                    <a:pt x="277494" y="156209"/>
                  </a:lnTo>
                  <a:lnTo>
                    <a:pt x="273938" y="143509"/>
                  </a:lnTo>
                  <a:lnTo>
                    <a:pt x="270382" y="138429"/>
                  </a:lnTo>
                  <a:lnTo>
                    <a:pt x="264922" y="133349"/>
                  </a:lnTo>
                  <a:lnTo>
                    <a:pt x="258949" y="128269"/>
                  </a:lnTo>
                  <a:close/>
                </a:path>
                <a:path w="379094" h="382270">
                  <a:moveTo>
                    <a:pt x="299946" y="67309"/>
                  </a:moveTo>
                  <a:lnTo>
                    <a:pt x="286402" y="67309"/>
                  </a:lnTo>
                  <a:lnTo>
                    <a:pt x="280177" y="68579"/>
                  </a:lnTo>
                  <a:lnTo>
                    <a:pt x="260167" y="99059"/>
                  </a:lnTo>
                  <a:lnTo>
                    <a:pt x="260096" y="100329"/>
                  </a:lnTo>
                  <a:lnTo>
                    <a:pt x="284432" y="134619"/>
                  </a:lnTo>
                  <a:lnTo>
                    <a:pt x="297815" y="138429"/>
                  </a:lnTo>
                  <a:lnTo>
                    <a:pt x="304486" y="137159"/>
                  </a:lnTo>
                  <a:lnTo>
                    <a:pt x="310610" y="135889"/>
                  </a:lnTo>
                  <a:lnTo>
                    <a:pt x="316210" y="133349"/>
                  </a:lnTo>
                  <a:lnTo>
                    <a:pt x="319610" y="130809"/>
                  </a:lnTo>
                  <a:lnTo>
                    <a:pt x="308737" y="130809"/>
                  </a:lnTo>
                  <a:lnTo>
                    <a:pt x="296544" y="128269"/>
                  </a:lnTo>
                  <a:lnTo>
                    <a:pt x="268605" y="95249"/>
                  </a:lnTo>
                  <a:lnTo>
                    <a:pt x="267588" y="88899"/>
                  </a:lnTo>
                  <a:lnTo>
                    <a:pt x="269113" y="83819"/>
                  </a:lnTo>
                  <a:lnTo>
                    <a:pt x="273050" y="80009"/>
                  </a:lnTo>
                  <a:lnTo>
                    <a:pt x="277113" y="76199"/>
                  </a:lnTo>
                  <a:lnTo>
                    <a:pt x="282194" y="74929"/>
                  </a:lnTo>
                  <a:lnTo>
                    <a:pt x="314290" y="74929"/>
                  </a:lnTo>
                  <a:lnTo>
                    <a:pt x="312797" y="73659"/>
                  </a:lnTo>
                  <a:lnTo>
                    <a:pt x="306514" y="69849"/>
                  </a:lnTo>
                  <a:lnTo>
                    <a:pt x="299946" y="67309"/>
                  </a:lnTo>
                  <a:close/>
                </a:path>
                <a:path w="379094" h="382270">
                  <a:moveTo>
                    <a:pt x="314290" y="74929"/>
                  </a:moveTo>
                  <a:lnTo>
                    <a:pt x="282194" y="74929"/>
                  </a:lnTo>
                  <a:lnTo>
                    <a:pt x="294005" y="76199"/>
                  </a:lnTo>
                  <a:lnTo>
                    <a:pt x="300736" y="80009"/>
                  </a:lnTo>
                  <a:lnTo>
                    <a:pt x="323342" y="115569"/>
                  </a:lnTo>
                  <a:lnTo>
                    <a:pt x="321818" y="120649"/>
                  </a:lnTo>
                  <a:lnTo>
                    <a:pt x="317754" y="124459"/>
                  </a:lnTo>
                  <a:lnTo>
                    <a:pt x="313817" y="129539"/>
                  </a:lnTo>
                  <a:lnTo>
                    <a:pt x="308737" y="130809"/>
                  </a:lnTo>
                  <a:lnTo>
                    <a:pt x="319610" y="130809"/>
                  </a:lnTo>
                  <a:lnTo>
                    <a:pt x="331597" y="107949"/>
                  </a:lnTo>
                  <a:lnTo>
                    <a:pt x="331343" y="101599"/>
                  </a:lnTo>
                  <a:lnTo>
                    <a:pt x="327787" y="90169"/>
                  </a:lnTo>
                  <a:lnTo>
                    <a:pt x="324231" y="85089"/>
                  </a:lnTo>
                  <a:lnTo>
                    <a:pt x="318769" y="78739"/>
                  </a:lnTo>
                  <a:lnTo>
                    <a:pt x="314290" y="74929"/>
                  </a:lnTo>
                  <a:close/>
                </a:path>
                <a:path w="379094" h="382270">
                  <a:moveTo>
                    <a:pt x="307174" y="16509"/>
                  </a:moveTo>
                  <a:lnTo>
                    <a:pt x="290322" y="16509"/>
                  </a:lnTo>
                  <a:lnTo>
                    <a:pt x="353441" y="80009"/>
                  </a:lnTo>
                  <a:lnTo>
                    <a:pt x="354075" y="81279"/>
                  </a:lnTo>
                  <a:lnTo>
                    <a:pt x="354075" y="85089"/>
                  </a:lnTo>
                  <a:lnTo>
                    <a:pt x="353313" y="86359"/>
                  </a:lnTo>
                  <a:lnTo>
                    <a:pt x="346710" y="92709"/>
                  </a:lnTo>
                  <a:lnTo>
                    <a:pt x="350647" y="96519"/>
                  </a:lnTo>
                  <a:lnTo>
                    <a:pt x="374777" y="72389"/>
                  </a:lnTo>
                  <a:lnTo>
                    <a:pt x="364109" y="72389"/>
                  </a:lnTo>
                  <a:lnTo>
                    <a:pt x="362966" y="71119"/>
                  </a:lnTo>
                  <a:lnTo>
                    <a:pt x="362077" y="71119"/>
                  </a:lnTo>
                  <a:lnTo>
                    <a:pt x="307174" y="16509"/>
                  </a:lnTo>
                  <a:close/>
                </a:path>
                <a:path w="379094" h="382270">
                  <a:moveTo>
                    <a:pt x="374650" y="64769"/>
                  </a:moveTo>
                  <a:lnTo>
                    <a:pt x="368173" y="71119"/>
                  </a:lnTo>
                  <a:lnTo>
                    <a:pt x="366775" y="72389"/>
                  </a:lnTo>
                  <a:lnTo>
                    <a:pt x="374777" y="72389"/>
                  </a:lnTo>
                  <a:lnTo>
                    <a:pt x="378587" y="68579"/>
                  </a:lnTo>
                  <a:lnTo>
                    <a:pt x="374650" y="64769"/>
                  </a:lnTo>
                  <a:close/>
                </a:path>
                <a:path w="379094" h="382270">
                  <a:moveTo>
                    <a:pt x="290575" y="0"/>
                  </a:moveTo>
                  <a:lnTo>
                    <a:pt x="271906" y="20319"/>
                  </a:lnTo>
                  <a:lnTo>
                    <a:pt x="275844" y="24129"/>
                  </a:lnTo>
                  <a:lnTo>
                    <a:pt x="280288" y="19049"/>
                  </a:lnTo>
                  <a:lnTo>
                    <a:pt x="282194" y="17779"/>
                  </a:lnTo>
                  <a:lnTo>
                    <a:pt x="284353" y="16509"/>
                  </a:lnTo>
                  <a:lnTo>
                    <a:pt x="307174" y="16509"/>
                  </a:lnTo>
                  <a:lnTo>
                    <a:pt x="2905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14409" y="3907916"/>
              <a:ext cx="2861500" cy="121005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9640" y="1776983"/>
              <a:ext cx="3714750" cy="6118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115263" y="1848357"/>
            <a:ext cx="333819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100" b="1" spc="145" dirty="0">
                <a:solidFill>
                  <a:srgbClr val="F1F1F1"/>
                </a:solidFill>
                <a:latin typeface="Cambria"/>
                <a:cs typeface="Cambria"/>
              </a:rPr>
              <a:t>Client</a:t>
            </a:r>
            <a:r>
              <a:rPr sz="2100" b="1" spc="32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85" dirty="0">
                <a:solidFill>
                  <a:srgbClr val="F1F1F1"/>
                </a:solidFill>
                <a:latin typeface="Cambria"/>
                <a:cs typeface="Cambria"/>
              </a:rPr>
              <a:t>organization</a:t>
            </a:r>
            <a:r>
              <a:rPr sz="2100" b="1" spc="33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55" dirty="0">
                <a:solidFill>
                  <a:srgbClr val="F1F1F1"/>
                </a:solidFill>
                <a:latin typeface="Cambria"/>
                <a:cs typeface="Cambria"/>
              </a:rPr>
              <a:t>type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454140" y="1772411"/>
            <a:ext cx="5401310" cy="3456940"/>
            <a:chOff x="6454140" y="1772411"/>
            <a:chExt cx="5401310" cy="3456940"/>
          </a:xfrm>
        </p:grpSpPr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54140" y="1772411"/>
              <a:ext cx="5401056" cy="34564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594348" y="2351531"/>
              <a:ext cx="5120640" cy="1173480"/>
            </a:xfrm>
            <a:custGeom>
              <a:avLst/>
              <a:gdLst/>
              <a:ahLst/>
              <a:cxnLst/>
              <a:rect l="l" t="t" r="r" b="b"/>
              <a:pathLst>
                <a:path w="5120640" h="1173479">
                  <a:moveTo>
                    <a:pt x="0" y="1173479"/>
                  </a:moveTo>
                  <a:lnTo>
                    <a:pt x="5120640" y="1173479"/>
                  </a:lnTo>
                </a:path>
                <a:path w="5120640" h="1173479">
                  <a:moveTo>
                    <a:pt x="0" y="938783"/>
                  </a:moveTo>
                  <a:lnTo>
                    <a:pt x="5120640" y="938783"/>
                  </a:lnTo>
                </a:path>
                <a:path w="5120640" h="1173479">
                  <a:moveTo>
                    <a:pt x="0" y="704088"/>
                  </a:moveTo>
                  <a:lnTo>
                    <a:pt x="5120640" y="704088"/>
                  </a:lnTo>
                </a:path>
                <a:path w="5120640" h="1173479">
                  <a:moveTo>
                    <a:pt x="0" y="469391"/>
                  </a:moveTo>
                  <a:lnTo>
                    <a:pt x="5120640" y="469391"/>
                  </a:lnTo>
                </a:path>
                <a:path w="5120640" h="1173479">
                  <a:moveTo>
                    <a:pt x="0" y="234695"/>
                  </a:moveTo>
                  <a:lnTo>
                    <a:pt x="5120640" y="234695"/>
                  </a:lnTo>
                </a:path>
                <a:path w="5120640" h="1173479">
                  <a:moveTo>
                    <a:pt x="0" y="0"/>
                  </a:moveTo>
                  <a:lnTo>
                    <a:pt x="5120640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06540" y="3166897"/>
              <a:ext cx="478650" cy="60043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18604" y="3616401"/>
              <a:ext cx="478650" cy="1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30668" y="3020580"/>
              <a:ext cx="478650" cy="74674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42732" y="3512769"/>
              <a:ext cx="478650" cy="25455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54796" y="3604234"/>
              <a:ext cx="478650" cy="16309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66860" y="3611854"/>
              <a:ext cx="478650" cy="15547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78924" y="3630129"/>
              <a:ext cx="478650" cy="13719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90988" y="2567939"/>
              <a:ext cx="478650" cy="11993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3052" y="3601161"/>
              <a:ext cx="478650" cy="16616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15116" y="3654488"/>
              <a:ext cx="478650" cy="1128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717792" y="3165347"/>
              <a:ext cx="261378" cy="59512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29856" y="3614927"/>
              <a:ext cx="262890" cy="14706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41920" y="3019044"/>
              <a:ext cx="261378" cy="7414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53984" y="3511295"/>
              <a:ext cx="262928" cy="24917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67572" y="3602735"/>
              <a:ext cx="262890" cy="15925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279636" y="3610355"/>
              <a:ext cx="262890" cy="15163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91700" y="3628644"/>
              <a:ext cx="262890" cy="1333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303764" y="2564891"/>
              <a:ext cx="261416" cy="119557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815828" y="3599688"/>
              <a:ext cx="262890" cy="16230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327892" y="3651504"/>
              <a:ext cx="262890" cy="11048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594348" y="3758183"/>
              <a:ext cx="5120640" cy="0"/>
            </a:xfrm>
            <a:custGeom>
              <a:avLst/>
              <a:gdLst/>
              <a:ahLst/>
              <a:cxnLst/>
              <a:rect l="l" t="t" r="r" b="b"/>
              <a:pathLst>
                <a:path w="5120640">
                  <a:moveTo>
                    <a:pt x="0" y="0"/>
                  </a:moveTo>
                  <a:lnTo>
                    <a:pt x="5120640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722618" y="2914015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503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234681" y="3363214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120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747127" y="2766771"/>
            <a:ext cx="2692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628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259191" y="3259963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208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771255" y="3351657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130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283572" y="3358641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124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795636" y="3377310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108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0820145" y="3347973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133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374881" y="3400805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88</a:t>
            </a:r>
            <a:endParaRPr sz="1200">
              <a:latin typeface="Cambria"/>
              <a:cs typeface="Cambri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574408" y="1876044"/>
            <a:ext cx="4918075" cy="3242310"/>
            <a:chOff x="6574408" y="1876044"/>
            <a:chExt cx="4918075" cy="3242310"/>
          </a:xfrm>
        </p:grpSpPr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574408" y="3895598"/>
              <a:ext cx="1339342" cy="76161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83375" y="3907917"/>
              <a:ext cx="3409108" cy="121005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01839" y="1876044"/>
              <a:ext cx="4368546" cy="611886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7289545" y="1875372"/>
            <a:ext cx="3990975" cy="6477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2100" b="1" spc="110" dirty="0">
                <a:solidFill>
                  <a:srgbClr val="F1F1F1"/>
                </a:solidFill>
                <a:latin typeface="Cambria"/>
                <a:cs typeface="Cambria"/>
              </a:rPr>
              <a:t>Segmented</a:t>
            </a:r>
            <a:r>
              <a:rPr sz="2100" b="1" spc="30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90" dirty="0">
                <a:solidFill>
                  <a:srgbClr val="F1F1F1"/>
                </a:solidFill>
                <a:latin typeface="Cambria"/>
                <a:cs typeface="Cambria"/>
              </a:rPr>
              <a:t>organization</a:t>
            </a:r>
            <a:r>
              <a:rPr sz="2100" b="1" spc="29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55" dirty="0">
                <a:solidFill>
                  <a:srgbClr val="F1F1F1"/>
                </a:solidFill>
                <a:latin typeface="Cambria"/>
                <a:cs typeface="Cambria"/>
              </a:rPr>
              <a:t>type</a:t>
            </a:r>
            <a:endParaRPr sz="2100">
              <a:latin typeface="Cambria"/>
              <a:cs typeface="Cambria"/>
            </a:endParaRPr>
          </a:p>
          <a:p>
            <a:pPr marR="665480" algn="r">
              <a:lnSpc>
                <a:spcPct val="100000"/>
              </a:lnSpc>
              <a:spcBef>
                <a:spcPts val="335"/>
              </a:spcBef>
            </a:pPr>
            <a:r>
              <a:rPr sz="1200" spc="-20" dirty="0">
                <a:solidFill>
                  <a:srgbClr val="D9D9D9"/>
                </a:solidFill>
                <a:latin typeface="Cambria"/>
                <a:cs typeface="Cambria"/>
              </a:rPr>
              <a:t>1014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9959" y="1448561"/>
            <a:ext cx="41484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mbria"/>
                <a:cs typeface="Cambria"/>
              </a:rPr>
              <a:t>Table</a:t>
            </a:r>
            <a:r>
              <a:rPr sz="4000" b="1" spc="-75" dirty="0">
                <a:latin typeface="Cambria"/>
                <a:cs typeface="Cambria"/>
              </a:rPr>
              <a:t> </a:t>
            </a:r>
            <a:r>
              <a:rPr sz="4000" b="1" dirty="0">
                <a:latin typeface="Cambria"/>
                <a:cs typeface="Cambria"/>
              </a:rPr>
              <a:t>of</a:t>
            </a:r>
            <a:r>
              <a:rPr sz="4000" b="1" spc="-70" dirty="0">
                <a:latin typeface="Cambria"/>
                <a:cs typeface="Cambria"/>
              </a:rPr>
              <a:t> </a:t>
            </a:r>
            <a:r>
              <a:rPr sz="4000" b="1" spc="40" dirty="0">
                <a:latin typeface="Cambria"/>
                <a:cs typeface="Cambria"/>
              </a:rPr>
              <a:t>Contents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71691" y="2180767"/>
            <a:ext cx="5836920" cy="43815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60" dirty="0">
                <a:solidFill>
                  <a:srgbClr val="FFFFFF"/>
                </a:solidFill>
                <a:latin typeface="Cambria"/>
                <a:cs typeface="Cambria"/>
              </a:rPr>
              <a:t>Project</a:t>
            </a:r>
            <a:r>
              <a:rPr sz="2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Cambria"/>
                <a:cs typeface="Cambria"/>
              </a:rPr>
              <a:t>description</a:t>
            </a:r>
            <a:endParaRPr sz="28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65" dirty="0">
                <a:solidFill>
                  <a:srgbClr val="FFFFFF"/>
                </a:solidFill>
                <a:latin typeface="Cambria"/>
                <a:cs typeface="Cambria"/>
              </a:rPr>
              <a:t>Project</a:t>
            </a:r>
            <a:r>
              <a:rPr sz="28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objectives</a:t>
            </a:r>
            <a:endParaRPr sz="28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70" dirty="0">
                <a:solidFill>
                  <a:srgbClr val="FFFFFF"/>
                </a:solidFill>
                <a:latin typeface="Cambria"/>
                <a:cs typeface="Cambria"/>
              </a:rPr>
              <a:t>Approach</a:t>
            </a:r>
            <a:endParaRPr sz="28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60" dirty="0">
                <a:solidFill>
                  <a:srgbClr val="FFFFFF"/>
                </a:solidFill>
                <a:latin typeface="Cambria"/>
                <a:cs typeface="Cambria"/>
              </a:rPr>
              <a:t>Methodology</a:t>
            </a:r>
            <a:r>
              <a:rPr sz="28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8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dirty="0">
                <a:solidFill>
                  <a:srgbClr val="FFFFFF"/>
                </a:solidFill>
                <a:latin typeface="Cambria"/>
                <a:cs typeface="Cambria"/>
              </a:rPr>
              <a:t>Tech-</a:t>
            </a:r>
            <a:r>
              <a:rPr sz="2800" spc="175" dirty="0">
                <a:solidFill>
                  <a:srgbClr val="FFFFFF"/>
                </a:solidFill>
                <a:latin typeface="Cambria"/>
                <a:cs typeface="Cambria"/>
              </a:rPr>
              <a:t>Stack</a:t>
            </a:r>
            <a:r>
              <a:rPr sz="28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endParaRPr sz="28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114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endParaRPr sz="28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160" dirty="0">
                <a:solidFill>
                  <a:srgbClr val="FFFFFF"/>
                </a:solidFill>
                <a:latin typeface="Cambria"/>
                <a:cs typeface="Cambria"/>
              </a:rPr>
              <a:t>Key</a:t>
            </a:r>
            <a:r>
              <a:rPr sz="2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Cambria"/>
                <a:cs typeface="Cambria"/>
              </a:rPr>
              <a:t>findings</a:t>
            </a:r>
            <a:endParaRPr sz="28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80" dirty="0">
                <a:solidFill>
                  <a:srgbClr val="FFFFFF"/>
                </a:solidFill>
                <a:latin typeface="Cambria"/>
                <a:cs typeface="Cambria"/>
              </a:rPr>
              <a:t>Conclusions</a:t>
            </a:r>
            <a:endParaRPr sz="28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90" dirty="0">
                <a:solidFill>
                  <a:srgbClr val="FFFFFF"/>
                </a:solidFill>
                <a:latin typeface="Cambria"/>
                <a:cs typeface="Cambria"/>
              </a:rPr>
              <a:t>Achievements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536" y="548640"/>
            <a:ext cx="3887723" cy="33848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9001" y="229870"/>
            <a:ext cx="6758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Insights-</a:t>
            </a:r>
            <a:r>
              <a:rPr spc="155" dirty="0"/>
              <a:t>The</a:t>
            </a:r>
            <a:r>
              <a:rPr spc="235" dirty="0"/>
              <a:t> </a:t>
            </a:r>
            <a:r>
              <a:rPr spc="170" dirty="0"/>
              <a:t>Bivariate</a:t>
            </a:r>
            <a:r>
              <a:rPr spc="45" dirty="0"/>
              <a:t> </a:t>
            </a:r>
            <a:r>
              <a:rPr spc="16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52929" y="5819294"/>
            <a:ext cx="8257540" cy="5911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ct val="76200"/>
              </a:lnSpc>
              <a:spcBef>
                <a:spcPts val="710"/>
              </a:spcBef>
            </a:pP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bivariate</a:t>
            </a: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analysis,</a:t>
            </a: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2100" i="1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100" i="1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seen</a:t>
            </a:r>
            <a:r>
              <a:rPr sz="2100" i="1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2100" i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100" i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age</a:t>
            </a:r>
            <a:r>
              <a:rPr sz="2100" i="1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range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41-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50</a:t>
            </a:r>
            <a:r>
              <a:rPr sz="21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2100" i="1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credited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highest</a:t>
            </a:r>
            <a:r>
              <a:rPr sz="21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amount</a:t>
            </a:r>
            <a:r>
              <a:rPr sz="21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average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credit.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9888" y="1341119"/>
            <a:ext cx="9409430" cy="3853179"/>
            <a:chOff x="1389888" y="1341119"/>
            <a:chExt cx="9409430" cy="38531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9888" y="1341119"/>
              <a:ext cx="9409175" cy="38526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30096" y="1920239"/>
              <a:ext cx="9128760" cy="2491740"/>
            </a:xfrm>
            <a:custGeom>
              <a:avLst/>
              <a:gdLst/>
              <a:ahLst/>
              <a:cxnLst/>
              <a:rect l="l" t="t" r="r" b="b"/>
              <a:pathLst>
                <a:path w="9128760" h="2491740">
                  <a:moveTo>
                    <a:pt x="0" y="2491740"/>
                  </a:moveTo>
                  <a:lnTo>
                    <a:pt x="9128760" y="2491740"/>
                  </a:lnTo>
                </a:path>
                <a:path w="9128760" h="2491740">
                  <a:moveTo>
                    <a:pt x="0" y="2077212"/>
                  </a:moveTo>
                  <a:lnTo>
                    <a:pt x="9128760" y="2077212"/>
                  </a:lnTo>
                </a:path>
                <a:path w="9128760" h="2491740">
                  <a:moveTo>
                    <a:pt x="0" y="1661160"/>
                  </a:moveTo>
                  <a:lnTo>
                    <a:pt x="9128760" y="1661160"/>
                  </a:lnTo>
                </a:path>
                <a:path w="9128760" h="2491740">
                  <a:moveTo>
                    <a:pt x="0" y="1246632"/>
                  </a:moveTo>
                  <a:lnTo>
                    <a:pt x="9128760" y="1246632"/>
                  </a:lnTo>
                </a:path>
                <a:path w="9128760" h="2491740">
                  <a:moveTo>
                    <a:pt x="0" y="830580"/>
                  </a:moveTo>
                  <a:lnTo>
                    <a:pt x="9128760" y="830580"/>
                  </a:lnTo>
                </a:path>
                <a:path w="9128760" h="2491740">
                  <a:moveTo>
                    <a:pt x="0" y="414527"/>
                  </a:moveTo>
                  <a:lnTo>
                    <a:pt x="9128760" y="414527"/>
                  </a:lnTo>
                </a:path>
                <a:path w="9128760" h="2491740">
                  <a:moveTo>
                    <a:pt x="0" y="0"/>
                  </a:moveTo>
                  <a:lnTo>
                    <a:pt x="9128760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948" y="2828544"/>
              <a:ext cx="1135443" cy="20086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5700" y="2333244"/>
              <a:ext cx="1135443" cy="25039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1452" y="2098547"/>
              <a:ext cx="1135443" cy="27386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8728" y="2118359"/>
              <a:ext cx="1135443" cy="2718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0" y="2639567"/>
              <a:ext cx="1135443" cy="21976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2724" y="2825495"/>
              <a:ext cx="918222" cy="20048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8476" y="2330195"/>
              <a:ext cx="918222" cy="25001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4228" y="2097023"/>
              <a:ext cx="918222" cy="273329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9979" y="2116836"/>
              <a:ext cx="918222" cy="27134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85731" y="2636519"/>
              <a:ext cx="918222" cy="21937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30096" y="4828031"/>
              <a:ext cx="9128760" cy="0"/>
            </a:xfrm>
            <a:custGeom>
              <a:avLst/>
              <a:gdLst/>
              <a:ahLst/>
              <a:cxnLst/>
              <a:rect l="l" t="t" r="r" b="b"/>
              <a:pathLst>
                <a:path w="9128760">
                  <a:moveTo>
                    <a:pt x="0" y="0"/>
                  </a:moveTo>
                  <a:lnTo>
                    <a:pt x="9128760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90826" y="4913503"/>
            <a:ext cx="316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0-</a:t>
            </a: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30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74540" y="4913503"/>
            <a:ext cx="401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31-</a:t>
            </a: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40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0928" y="4913503"/>
            <a:ext cx="401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41-</a:t>
            </a: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50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26933" y="4913503"/>
            <a:ext cx="401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51-</a:t>
            </a:r>
            <a:r>
              <a:rPr sz="1200" spc="-25" dirty="0">
                <a:solidFill>
                  <a:srgbClr val="D9D9D9"/>
                </a:solidFill>
                <a:latin typeface="Cambria"/>
                <a:cs typeface="Cambria"/>
              </a:rPr>
              <a:t>60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28455" y="4913503"/>
            <a:ext cx="1050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60+</a:t>
            </a:r>
            <a:r>
              <a:rPr sz="1200" spc="15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and</a:t>
            </a:r>
            <a:r>
              <a:rPr sz="1200" spc="16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Above</a:t>
            </a:r>
            <a:endParaRPr sz="1200">
              <a:latin typeface="Cambria"/>
              <a:cs typeface="Cambr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49879" y="1348739"/>
            <a:ext cx="6485382" cy="61188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173604" y="1242220"/>
            <a:ext cx="7869555" cy="154051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862965">
              <a:lnSpc>
                <a:spcPct val="100000"/>
              </a:lnSpc>
              <a:spcBef>
                <a:spcPts val="1530"/>
              </a:spcBef>
            </a:pPr>
            <a:r>
              <a:rPr sz="2100" b="1" spc="114" dirty="0">
                <a:solidFill>
                  <a:srgbClr val="F1F1F1"/>
                </a:solidFill>
                <a:latin typeface="Cambria"/>
                <a:cs typeface="Cambria"/>
              </a:rPr>
              <a:t>Age</a:t>
            </a:r>
            <a:r>
              <a:rPr sz="2100" b="1" spc="33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85" dirty="0">
                <a:solidFill>
                  <a:srgbClr val="F1F1F1"/>
                </a:solidFill>
                <a:latin typeface="Cambria"/>
                <a:cs typeface="Cambria"/>
              </a:rPr>
              <a:t>distribution</a:t>
            </a:r>
            <a:r>
              <a:rPr sz="2100" b="1" spc="30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95" dirty="0">
                <a:solidFill>
                  <a:srgbClr val="F1F1F1"/>
                </a:solidFill>
                <a:latin typeface="Cambria"/>
                <a:cs typeface="Cambria"/>
              </a:rPr>
              <a:t>with</a:t>
            </a:r>
            <a:r>
              <a:rPr sz="2100" b="1" spc="31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90" dirty="0">
                <a:solidFill>
                  <a:srgbClr val="F1F1F1"/>
                </a:solidFill>
                <a:latin typeface="Cambria"/>
                <a:cs typeface="Cambria"/>
              </a:rPr>
              <a:t>average</a:t>
            </a:r>
            <a:r>
              <a:rPr sz="2100" b="1" spc="32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65" dirty="0">
                <a:solidFill>
                  <a:srgbClr val="F1F1F1"/>
                </a:solidFill>
                <a:latin typeface="Cambria"/>
                <a:cs typeface="Cambria"/>
              </a:rPr>
              <a:t>credit</a:t>
            </a:r>
            <a:r>
              <a:rPr sz="2100" b="1" spc="30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80" dirty="0">
                <a:solidFill>
                  <a:srgbClr val="F1F1F1"/>
                </a:solidFill>
                <a:latin typeface="Cambria"/>
                <a:cs typeface="Cambria"/>
              </a:rPr>
              <a:t>amount</a:t>
            </a:r>
            <a:endParaRPr sz="2100">
              <a:latin typeface="Cambria"/>
              <a:cs typeface="Cambria"/>
            </a:endParaRPr>
          </a:p>
          <a:p>
            <a:pPr marL="3664585">
              <a:lnSpc>
                <a:spcPct val="100000"/>
              </a:lnSpc>
              <a:spcBef>
                <a:spcPts val="795"/>
              </a:spcBef>
              <a:tabLst>
                <a:tab pos="5490845" algn="l"/>
              </a:tabLst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656481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	</a:t>
            </a:r>
            <a:r>
              <a:rPr sz="1800" spc="-15" baseline="-6944" dirty="0">
                <a:solidFill>
                  <a:srgbClr val="D9D9D9"/>
                </a:solidFill>
                <a:latin typeface="Cambria"/>
                <a:cs typeface="Cambria"/>
              </a:rPr>
              <a:t>651767</a:t>
            </a:r>
            <a:endParaRPr sz="1800" baseline="-6944">
              <a:latin typeface="Cambria"/>
              <a:cs typeface="Cambria"/>
            </a:endParaRPr>
          </a:p>
          <a:p>
            <a:pPr marL="1838325">
              <a:lnSpc>
                <a:spcPct val="100000"/>
              </a:lnSpc>
              <a:spcBef>
                <a:spcPts val="405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600173</a:t>
            </a:r>
            <a:endParaRPr sz="1200">
              <a:latin typeface="Cambria"/>
              <a:cs typeface="Cambria"/>
            </a:endParaRPr>
          </a:p>
          <a:p>
            <a:pPr marL="7317105">
              <a:lnSpc>
                <a:spcPct val="100000"/>
              </a:lnSpc>
              <a:spcBef>
                <a:spcPts val="975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526403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481021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3273" y="294259"/>
            <a:ext cx="6758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Insights-</a:t>
            </a:r>
            <a:r>
              <a:rPr spc="155" dirty="0"/>
              <a:t>The</a:t>
            </a:r>
            <a:r>
              <a:rPr spc="229" dirty="0"/>
              <a:t> </a:t>
            </a:r>
            <a:r>
              <a:rPr spc="170" dirty="0"/>
              <a:t>Bivariate</a:t>
            </a:r>
            <a:r>
              <a:rPr spc="45" dirty="0"/>
              <a:t> </a:t>
            </a:r>
            <a:r>
              <a:rPr spc="16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8872" y="6021682"/>
            <a:ext cx="98926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bivariate</a:t>
            </a:r>
            <a:r>
              <a:rPr sz="2100" i="1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analysis,</a:t>
            </a:r>
            <a:r>
              <a:rPr sz="2100" i="1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21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100" i="1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seen</a:t>
            </a:r>
            <a:r>
              <a:rPr sz="2100" i="1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21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who</a:t>
            </a:r>
            <a:r>
              <a:rPr sz="21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100" i="1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businessmen,</a:t>
            </a:r>
            <a:r>
              <a:rPr sz="2100" i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under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8872" y="6448402"/>
            <a:ext cx="349631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highest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defaulters.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92352" y="4276344"/>
            <a:ext cx="669290" cy="990600"/>
            <a:chOff x="1292352" y="4276344"/>
            <a:chExt cx="669290" cy="9906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352" y="4279430"/>
              <a:ext cx="669010" cy="9875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4" y="4276344"/>
              <a:ext cx="451878" cy="98374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183892" y="4396727"/>
            <a:ext cx="669290" cy="870585"/>
            <a:chOff x="2183892" y="4396727"/>
            <a:chExt cx="669290" cy="87058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3892" y="4398225"/>
              <a:ext cx="669010" cy="8687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6668" y="4396727"/>
              <a:ext cx="451878" cy="86335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970020" y="4474451"/>
            <a:ext cx="669290" cy="793115"/>
            <a:chOff x="3970020" y="4474451"/>
            <a:chExt cx="669290" cy="79311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0020" y="4477461"/>
              <a:ext cx="669010" cy="78948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1272" y="4474451"/>
              <a:ext cx="451878" cy="78563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863084" y="4427220"/>
            <a:ext cx="669290" cy="840105"/>
            <a:chOff x="4863084" y="4427220"/>
            <a:chExt cx="669290" cy="84010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3084" y="4428756"/>
              <a:ext cx="669010" cy="8381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4336" y="4427220"/>
              <a:ext cx="451878" cy="8328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756147" y="4265676"/>
            <a:ext cx="668020" cy="1001394"/>
            <a:chOff x="5756147" y="4265676"/>
            <a:chExt cx="668020" cy="1001394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6147" y="4267187"/>
              <a:ext cx="667512" cy="9997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7399" y="4265676"/>
              <a:ext cx="451878" cy="99441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40752" y="4472940"/>
            <a:ext cx="669290" cy="794385"/>
            <a:chOff x="7540752" y="4472940"/>
            <a:chExt cx="669290" cy="794385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0752" y="4474514"/>
              <a:ext cx="669010" cy="7924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53528" y="4472940"/>
              <a:ext cx="450342" cy="787145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9326880" y="4262628"/>
            <a:ext cx="669290" cy="1004569"/>
            <a:chOff x="9326880" y="4262628"/>
            <a:chExt cx="669290" cy="1004569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26880" y="4265676"/>
              <a:ext cx="669010" cy="10012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8132" y="4262628"/>
              <a:ext cx="451878" cy="99745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0218419" y="4408932"/>
            <a:ext cx="669290" cy="858519"/>
            <a:chOff x="10218419" y="4408932"/>
            <a:chExt cx="669290" cy="858519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18419" y="4410468"/>
              <a:ext cx="669010" cy="8564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31195" y="4408932"/>
              <a:ext cx="451878" cy="85115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1111483" y="4483595"/>
            <a:ext cx="669290" cy="783590"/>
            <a:chOff x="11111483" y="4483595"/>
            <a:chExt cx="669290" cy="783590"/>
          </a:xfrm>
        </p:grpSpPr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11483" y="4485132"/>
              <a:ext cx="669010" cy="781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24259" y="4483595"/>
              <a:ext cx="451878" cy="77649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17347" y="1124711"/>
            <a:ext cx="11954510" cy="4825365"/>
            <a:chOff x="117347" y="1124711"/>
            <a:chExt cx="11954510" cy="4825365"/>
          </a:xfrm>
        </p:grpSpPr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347" y="1124711"/>
              <a:ext cx="11954256" cy="482498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91084" y="2357627"/>
              <a:ext cx="11607165" cy="2611120"/>
            </a:xfrm>
            <a:custGeom>
              <a:avLst/>
              <a:gdLst/>
              <a:ahLst/>
              <a:cxnLst/>
              <a:rect l="l" t="t" r="r" b="b"/>
              <a:pathLst>
                <a:path w="11607165" h="2611120">
                  <a:moveTo>
                    <a:pt x="0" y="2610612"/>
                  </a:moveTo>
                  <a:lnTo>
                    <a:pt x="11606784" y="2610612"/>
                  </a:lnTo>
                </a:path>
                <a:path w="11607165" h="2611120">
                  <a:moveTo>
                    <a:pt x="0" y="2321052"/>
                  </a:moveTo>
                  <a:lnTo>
                    <a:pt x="11606784" y="2321052"/>
                  </a:lnTo>
                </a:path>
                <a:path w="11607165" h="2611120">
                  <a:moveTo>
                    <a:pt x="0" y="2031492"/>
                  </a:moveTo>
                  <a:lnTo>
                    <a:pt x="11606784" y="2031492"/>
                  </a:lnTo>
                </a:path>
                <a:path w="11607165" h="2611120">
                  <a:moveTo>
                    <a:pt x="0" y="1740408"/>
                  </a:moveTo>
                  <a:lnTo>
                    <a:pt x="11606784" y="1740408"/>
                  </a:lnTo>
                </a:path>
                <a:path w="11607165" h="2611120">
                  <a:moveTo>
                    <a:pt x="0" y="1450848"/>
                  </a:moveTo>
                  <a:lnTo>
                    <a:pt x="11606784" y="1450848"/>
                  </a:lnTo>
                </a:path>
                <a:path w="11607165" h="2611120">
                  <a:moveTo>
                    <a:pt x="0" y="1159764"/>
                  </a:moveTo>
                  <a:lnTo>
                    <a:pt x="11606784" y="1159764"/>
                  </a:lnTo>
                </a:path>
                <a:path w="11607165" h="2611120">
                  <a:moveTo>
                    <a:pt x="0" y="870204"/>
                  </a:moveTo>
                  <a:lnTo>
                    <a:pt x="11606784" y="870204"/>
                  </a:lnTo>
                </a:path>
                <a:path w="11607165" h="2611120">
                  <a:moveTo>
                    <a:pt x="0" y="580644"/>
                  </a:moveTo>
                  <a:lnTo>
                    <a:pt x="11606784" y="580644"/>
                  </a:lnTo>
                </a:path>
                <a:path w="11607165" h="2611120">
                  <a:moveTo>
                    <a:pt x="0" y="289560"/>
                  </a:moveTo>
                  <a:lnTo>
                    <a:pt x="11606784" y="289560"/>
                  </a:lnTo>
                </a:path>
                <a:path w="11607165" h="2611120">
                  <a:moveTo>
                    <a:pt x="0" y="0"/>
                  </a:moveTo>
                  <a:lnTo>
                    <a:pt x="11606784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9288" y="2645663"/>
              <a:ext cx="669010" cy="26212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76955" y="4148378"/>
              <a:ext cx="669010" cy="111856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47688" y="4311446"/>
              <a:ext cx="669010" cy="95549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33816" y="4343361"/>
              <a:ext cx="669010" cy="92358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0539" y="2644139"/>
              <a:ext cx="451878" cy="261594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89731" y="4145279"/>
              <a:ext cx="451878" cy="111480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60464" y="4308347"/>
              <a:ext cx="451878" cy="95173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45067" y="4341863"/>
              <a:ext cx="451878" cy="91822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41931" y="1275587"/>
              <a:ext cx="7998714" cy="579881"/>
            </a:xfrm>
            <a:prstGeom prst="rect">
              <a:avLst/>
            </a:prstGeom>
          </p:spPr>
        </p:pic>
      </p:grp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117347" y="1124711"/>
          <a:ext cx="11956410" cy="4824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6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1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862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862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39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34485">
                <a:tc gridSpan="10">
                  <a:txBody>
                    <a:bodyPr/>
                    <a:lstStyle/>
                    <a:p>
                      <a:pPr marL="1800860">
                        <a:lnSpc>
                          <a:spcPct val="100000"/>
                        </a:lnSpc>
                        <a:spcBef>
                          <a:spcPts val="1825"/>
                        </a:spcBef>
                      </a:pPr>
                      <a:r>
                        <a:rPr sz="2000" b="1" spc="9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Segmented</a:t>
                      </a:r>
                      <a:r>
                        <a:rPr sz="2000" b="1" spc="20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7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Average</a:t>
                      </a:r>
                      <a:r>
                        <a:rPr sz="2000" b="1" spc="32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7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amount</a:t>
                      </a:r>
                      <a:r>
                        <a:rPr sz="2000" b="1" spc="32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5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credited</a:t>
                      </a:r>
                      <a:r>
                        <a:rPr sz="2000" b="1" spc="33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per</a:t>
                      </a:r>
                      <a:r>
                        <a:rPr sz="2000" b="1" spc="33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6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name</a:t>
                      </a:r>
                      <a:r>
                        <a:rPr sz="2000" b="1" spc="33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income</a:t>
                      </a:r>
                      <a:r>
                        <a:rPr sz="2000" b="1" spc="32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4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type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22580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1800000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42285">
                        <a:lnSpc>
                          <a:spcPts val="1240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765000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1256665">
                        <a:lnSpc>
                          <a:spcPts val="1240"/>
                        </a:lnSpc>
                        <a:tabLst>
                          <a:tab pos="2149475" algn="l"/>
                          <a:tab pos="5720715" algn="l"/>
                          <a:tab pos="6613525" algn="l"/>
                          <a:tab pos="9292590" algn="l"/>
                          <a:tab pos="10185400" algn="l"/>
                        </a:tabLst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674204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15" baseline="-43981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592068</a:t>
                      </a:r>
                      <a:r>
                        <a:rPr sz="1800" baseline="-43981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15" baseline="4629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682282</a:t>
                      </a:r>
                      <a:r>
                        <a:rPr sz="1800" baseline="4629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15" baseline="-11574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652144</a:t>
                      </a:r>
                      <a:r>
                        <a:rPr sz="1800" baseline="-11574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15" baseline="4629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684000</a:t>
                      </a:r>
                      <a:r>
                        <a:rPr sz="1800" baseline="4629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15" baseline="-48611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583777</a:t>
                      </a:r>
                      <a:endParaRPr sz="1800" baseline="-48611">
                        <a:latin typeface="Cambria"/>
                        <a:cs typeface="Cambria"/>
                      </a:endParaRPr>
                    </a:p>
                    <a:p>
                      <a:pPr marL="3935095">
                        <a:lnSpc>
                          <a:spcPct val="100000"/>
                        </a:lnSpc>
                        <a:spcBef>
                          <a:spcPts val="190"/>
                        </a:spcBef>
                        <a:tabLst>
                          <a:tab pos="4827905" algn="l"/>
                          <a:tab pos="7506334" algn="l"/>
                          <a:tab pos="8399780" algn="l"/>
                          <a:tab pos="11078210" algn="l"/>
                        </a:tabLst>
                      </a:pPr>
                      <a:r>
                        <a:rPr sz="1800" spc="-15" baseline="2314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538034</a:t>
                      </a:r>
                      <a:r>
                        <a:rPr sz="1800" baseline="2314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15" baseline="20833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570834</a:t>
                      </a:r>
                      <a:r>
                        <a:rPr sz="1800" baseline="20833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15" baseline="4629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539247</a:t>
                      </a:r>
                      <a:r>
                        <a:rPr sz="1800" baseline="4629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800" spc="-15" baseline="509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630000</a:t>
                      </a:r>
                      <a:r>
                        <a:rPr sz="1800" baseline="509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20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531830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317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3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1301115" algn="l"/>
                        </a:tabLst>
                      </a:pP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1300480" algn="l"/>
                        </a:tabLst>
                      </a:pP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1301750" algn="l"/>
                        </a:tabLst>
                      </a:pP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9575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1302385" algn="l"/>
                        </a:tabLst>
                      </a:pP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9575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1301750" algn="l"/>
                        </a:tabLst>
                      </a:pP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	</a:t>
                      </a:r>
                      <a:r>
                        <a:rPr sz="1050" spc="-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1F1F1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5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Businessman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5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Commercial</a:t>
                      </a:r>
                      <a:r>
                        <a:rPr sz="1050" spc="1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05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associate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80670" marR="118110" indent="-156845">
                        <a:lnSpc>
                          <a:spcPct val="103000"/>
                        </a:lnSpc>
                        <a:spcBef>
                          <a:spcPts val="330"/>
                        </a:spcBef>
                      </a:pPr>
                      <a:r>
                        <a:rPr sz="1050" spc="5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Maternity </a:t>
                      </a:r>
                      <a:r>
                        <a:rPr sz="105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leave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-1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Pensioner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7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State</a:t>
                      </a:r>
                      <a:r>
                        <a:rPr sz="1050" spc="8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050" spc="4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servant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5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Student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4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Unemployed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4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Working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1F1F1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963472" y="6235042"/>
            <a:ext cx="1002538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maternity,</a:t>
            </a:r>
            <a:r>
              <a:rPr sz="2100" i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100" i="1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students</a:t>
            </a:r>
            <a:r>
              <a:rPr sz="2100" i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100" i="1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no</a:t>
            </a:r>
            <a:r>
              <a:rPr sz="2100" i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defaulters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whereas</a:t>
            </a:r>
            <a:r>
              <a:rPr sz="2100" i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unemployed</a:t>
            </a:r>
            <a:r>
              <a:rPr sz="2100" i="1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100" i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2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1650" spc="-667" baseline="-30303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sz="2100" i="1" spc="-680" dirty="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sz="1650" spc="30" baseline="-30303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sz="1650" spc="-104" baseline="-30303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1310" y="213105"/>
            <a:ext cx="5357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Insights-</a:t>
            </a:r>
            <a:r>
              <a:rPr spc="155" dirty="0"/>
              <a:t>The</a:t>
            </a:r>
            <a:r>
              <a:rPr spc="245" dirty="0"/>
              <a:t> </a:t>
            </a:r>
            <a:r>
              <a:rPr spc="65" dirty="0"/>
              <a:t>correlations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0654" y="1524762"/>
            <a:ext cx="3917315" cy="43554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2710" indent="-228600">
              <a:lnSpc>
                <a:spcPct val="8000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95" dirty="0">
                <a:solidFill>
                  <a:srgbClr val="FFFFFF"/>
                </a:solidFill>
                <a:latin typeface="Cambria"/>
                <a:cs typeface="Cambria"/>
              </a:rPr>
              <a:t>Understanding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correlation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between</a:t>
            </a:r>
            <a:r>
              <a:rPr sz="20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sz="20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20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provide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into</a:t>
            </a:r>
            <a:r>
              <a:rPr sz="20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strong</a:t>
            </a:r>
            <a:r>
              <a:rPr sz="20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indicators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default.</a:t>
            </a:r>
            <a:endParaRPr sz="2000">
              <a:latin typeface="Cambria"/>
              <a:cs typeface="Cambria"/>
            </a:endParaRPr>
          </a:p>
          <a:p>
            <a:pPr marL="241300" marR="207645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21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0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20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project</a:t>
            </a:r>
            <a:r>
              <a:rPr sz="20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0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have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r>
              <a:rPr sz="2000" spc="-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0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0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find </a:t>
            </a:r>
            <a:r>
              <a:rPr sz="2000" spc="10" dirty="0">
                <a:solidFill>
                  <a:srgbClr val="FFFFFF"/>
                </a:solidFill>
                <a:latin typeface="Cambria"/>
                <a:cs typeface="Cambria"/>
              </a:rPr>
              <a:t>top</a:t>
            </a:r>
            <a:r>
              <a:rPr sz="2000" spc="3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mbria"/>
                <a:cs typeface="Cambria"/>
              </a:rPr>
              <a:t>correlations</a:t>
            </a:r>
            <a:r>
              <a:rPr sz="20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between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0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target variable.</a:t>
            </a:r>
            <a:endParaRPr sz="2000">
              <a:latin typeface="Cambria"/>
              <a:cs typeface="Cambria"/>
            </a:endParaRPr>
          </a:p>
          <a:p>
            <a:pPr marL="241300" marR="937894" indent="-228600">
              <a:lnSpc>
                <a:spcPts val="1920"/>
              </a:lnSpc>
              <a:spcBef>
                <a:spcPts val="15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Calculated 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correlation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coefficients</a:t>
            </a:r>
            <a:r>
              <a:rPr sz="2000" spc="3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2000" spc="3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Excel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functions.</a:t>
            </a:r>
            <a:endParaRPr sz="2000">
              <a:latin typeface="Cambria"/>
              <a:cs typeface="Cambria"/>
            </a:endParaRPr>
          </a:p>
          <a:p>
            <a:pPr marL="241300" marR="5080" indent="-228600">
              <a:lnSpc>
                <a:spcPct val="80000"/>
              </a:lnSpc>
              <a:spcBef>
                <a:spcPts val="1614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Highlighted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top</a:t>
            </a:r>
            <a:r>
              <a:rPr sz="20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10</a:t>
            </a:r>
            <a:r>
              <a:rPr sz="20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correlations 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correlation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matrices.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5628" y="977646"/>
            <a:ext cx="413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8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800" spc="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executed</a:t>
            </a:r>
            <a:r>
              <a:rPr sz="1800" spc="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correlation</a:t>
            </a:r>
            <a:r>
              <a:rPr sz="1800" spc="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1800" spc="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45628" y="1169365"/>
            <a:ext cx="1032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Features: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45628" y="1582927"/>
            <a:ext cx="30308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14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8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4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70" dirty="0">
                <a:solidFill>
                  <a:srgbClr val="FFFFFF"/>
                </a:solidFill>
                <a:latin typeface="Cambria"/>
                <a:cs typeface="Cambria"/>
              </a:rPr>
              <a:t>EXPERIENCE</a:t>
            </a:r>
            <a:r>
              <a:rPr sz="1400" spc="105" dirty="0">
                <a:solidFill>
                  <a:srgbClr val="FFFFFF"/>
                </a:solidFill>
                <a:latin typeface="Cambria"/>
                <a:cs typeface="Cambria"/>
              </a:rPr>
              <a:t> 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4228" y="1732280"/>
            <a:ext cx="180276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65" dirty="0">
                <a:solidFill>
                  <a:srgbClr val="FFFFFF"/>
                </a:solidFill>
                <a:latin typeface="Cambria"/>
                <a:cs typeface="Cambria"/>
              </a:rPr>
              <a:t>FLAG_EMP_PHONE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45628" y="2084324"/>
            <a:ext cx="3549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OBS_30_CNT_SOCIAL_CIRCLE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5628" y="2233676"/>
            <a:ext cx="3917950" cy="593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sz="1400" spc="145" dirty="0">
                <a:solidFill>
                  <a:srgbClr val="FFFFFF"/>
                </a:solidFill>
                <a:latin typeface="Cambria"/>
                <a:cs typeface="Cambria"/>
              </a:rPr>
              <a:t>OBS_60_CNT_SOCIAL_CIRCLE</a:t>
            </a:r>
            <a:endParaRPr sz="14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1100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50" dirty="0">
                <a:solidFill>
                  <a:srgbClr val="FFFFFF"/>
                </a:solidFill>
                <a:latin typeface="Cambria"/>
                <a:cs typeface="Cambria"/>
              </a:rPr>
              <a:t>AMT_CREDIT</a:t>
            </a:r>
            <a:r>
              <a:rPr sz="14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4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AMT_GOODS_PRICE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5628" y="2939542"/>
            <a:ext cx="3181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REGION_RATING_CLIENT</a:t>
            </a:r>
            <a:r>
              <a:rPr sz="14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4228" y="3088894"/>
            <a:ext cx="3530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45" dirty="0">
                <a:solidFill>
                  <a:srgbClr val="FFFFFF"/>
                </a:solidFill>
                <a:latin typeface="Cambria"/>
                <a:cs typeface="Cambria"/>
              </a:rPr>
              <a:t>REGION_RATING_CLIENT_WITH_CITY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45628" y="3440938"/>
            <a:ext cx="2306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65" dirty="0">
                <a:solidFill>
                  <a:srgbClr val="FFFFFF"/>
                </a:solidFill>
                <a:latin typeface="Cambria"/>
                <a:cs typeface="Cambria"/>
              </a:rPr>
              <a:t>CNT_CHILDERN</a:t>
            </a:r>
            <a:r>
              <a:rPr sz="14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4228" y="3590290"/>
            <a:ext cx="2257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40" dirty="0">
                <a:solidFill>
                  <a:srgbClr val="FFFFFF"/>
                </a:solidFill>
                <a:latin typeface="Cambria"/>
                <a:cs typeface="Cambria"/>
              </a:rPr>
              <a:t>CNT_FAMILY_MEMBERS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5628" y="3943553"/>
            <a:ext cx="40525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65" dirty="0">
                <a:solidFill>
                  <a:srgbClr val="FFFFFF"/>
                </a:solidFill>
                <a:latin typeface="Cambria"/>
                <a:cs typeface="Cambria"/>
              </a:rPr>
              <a:t>REG_REGION_NOT_WORK_REGION</a:t>
            </a:r>
            <a:r>
              <a:rPr sz="14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74228" y="4093590"/>
            <a:ext cx="3318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LIVE_REGION_NOT_WORK_REGION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45628" y="4445634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DEF_30_CNT_SOCIAL_CIRCLE</a:t>
            </a:r>
            <a:r>
              <a:rPr sz="14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74228" y="4594986"/>
            <a:ext cx="2764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45" dirty="0">
                <a:solidFill>
                  <a:srgbClr val="FFFFFF"/>
                </a:solidFill>
                <a:latin typeface="Cambria"/>
                <a:cs typeface="Cambria"/>
              </a:rPr>
              <a:t>DEF_60_CNT_SOCIAL_CIRCLE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5628" y="4947030"/>
            <a:ext cx="3442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REG_CITY_NOT_WORK_CITY</a:t>
            </a:r>
            <a:r>
              <a:rPr sz="14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5628" y="5096383"/>
            <a:ext cx="4079240" cy="94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1400" spc="145" dirty="0">
                <a:solidFill>
                  <a:srgbClr val="FFFFFF"/>
                </a:solidFill>
                <a:latin typeface="Cambria"/>
                <a:cs typeface="Cambria"/>
              </a:rPr>
              <a:t>LIVE_CITY_NOT_WORK_CITY</a:t>
            </a:r>
            <a:endParaRPr sz="14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1110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50" dirty="0">
                <a:solidFill>
                  <a:srgbClr val="FFFFFF"/>
                </a:solidFill>
                <a:latin typeface="Cambria"/>
                <a:cs typeface="Cambria"/>
              </a:rPr>
              <a:t>AMT_ANNUITY</a:t>
            </a:r>
            <a:r>
              <a:rPr sz="14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4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AMT_GOODS_PRICE</a:t>
            </a:r>
            <a:endParaRPr sz="1400">
              <a:latin typeface="Cambria"/>
              <a:cs typeface="Cambria"/>
            </a:endParaRPr>
          </a:p>
          <a:p>
            <a:pPr marL="240665" indent="-227965">
              <a:lnSpc>
                <a:spcPct val="100000"/>
              </a:lnSpc>
              <a:spcBef>
                <a:spcPts val="1090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145" dirty="0">
                <a:solidFill>
                  <a:srgbClr val="FFFFFF"/>
                </a:solidFill>
                <a:latin typeface="Cambria"/>
                <a:cs typeface="Cambria"/>
              </a:rPr>
              <a:t>AMT_CREDIT</a:t>
            </a:r>
            <a:r>
              <a:rPr sz="14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40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40" dirty="0">
                <a:solidFill>
                  <a:srgbClr val="FFFFFF"/>
                </a:solidFill>
                <a:latin typeface="Cambria"/>
                <a:cs typeface="Cambria"/>
              </a:rPr>
              <a:t>AMT_ANNUITY</a:t>
            </a:r>
            <a:r>
              <a:rPr sz="1300" spc="140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99152" y="2407412"/>
            <a:ext cx="262445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Excel’s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correlation matrices.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99152" y="3432759"/>
            <a:ext cx="2373630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formula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features: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99152" y="4471161"/>
            <a:ext cx="2574925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=CORREL(Sheet1!L2:L4027,She et1!Q2:Q4027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0156" y="1501521"/>
            <a:ext cx="1095375" cy="744855"/>
            <a:chOff x="6590156" y="1501521"/>
            <a:chExt cx="1095375" cy="744855"/>
          </a:xfrm>
        </p:grpSpPr>
        <p:sp>
          <p:nvSpPr>
            <p:cNvPr id="25" name="object 25"/>
            <p:cNvSpPr/>
            <p:nvPr/>
          </p:nvSpPr>
          <p:spPr>
            <a:xfrm>
              <a:off x="6599681" y="1511046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838200" y="0"/>
                  </a:moveTo>
                  <a:lnTo>
                    <a:pt x="848360" y="90677"/>
                  </a:lnTo>
                  <a:lnTo>
                    <a:pt x="791108" y="104442"/>
                  </a:lnTo>
                  <a:lnTo>
                    <a:pt x="735707" y="119465"/>
                  </a:lnTo>
                  <a:lnTo>
                    <a:pt x="682158" y="135745"/>
                  </a:lnTo>
                  <a:lnTo>
                    <a:pt x="630460" y="153282"/>
                  </a:lnTo>
                  <a:lnTo>
                    <a:pt x="580613" y="172078"/>
                  </a:lnTo>
                  <a:lnTo>
                    <a:pt x="532617" y="192130"/>
                  </a:lnTo>
                  <a:lnTo>
                    <a:pt x="486473" y="213440"/>
                  </a:lnTo>
                  <a:lnTo>
                    <a:pt x="442180" y="236008"/>
                  </a:lnTo>
                  <a:lnTo>
                    <a:pt x="399739" y="259833"/>
                  </a:lnTo>
                  <a:lnTo>
                    <a:pt x="359149" y="284915"/>
                  </a:lnTo>
                  <a:lnTo>
                    <a:pt x="320410" y="311256"/>
                  </a:lnTo>
                  <a:lnTo>
                    <a:pt x="283524" y="338853"/>
                  </a:lnTo>
                  <a:lnTo>
                    <a:pt x="248489" y="367708"/>
                  </a:lnTo>
                  <a:lnTo>
                    <a:pt x="215306" y="397821"/>
                  </a:lnTo>
                  <a:lnTo>
                    <a:pt x="183975" y="429191"/>
                  </a:lnTo>
                  <a:lnTo>
                    <a:pt x="154495" y="461819"/>
                  </a:lnTo>
                  <a:lnTo>
                    <a:pt x="126868" y="495704"/>
                  </a:lnTo>
                  <a:lnTo>
                    <a:pt x="101093" y="530847"/>
                  </a:lnTo>
                  <a:lnTo>
                    <a:pt x="77170" y="567247"/>
                  </a:lnTo>
                  <a:lnTo>
                    <a:pt x="55099" y="604905"/>
                  </a:lnTo>
                  <a:lnTo>
                    <a:pt x="34880" y="643820"/>
                  </a:lnTo>
                  <a:lnTo>
                    <a:pt x="16514" y="683993"/>
                  </a:lnTo>
                  <a:lnTo>
                    <a:pt x="0" y="725424"/>
                  </a:lnTo>
                  <a:lnTo>
                    <a:pt x="26352" y="682887"/>
                  </a:lnTo>
                  <a:lnTo>
                    <a:pt x="54172" y="642146"/>
                  </a:lnTo>
                  <a:lnTo>
                    <a:pt x="83461" y="603200"/>
                  </a:lnTo>
                  <a:lnTo>
                    <a:pt x="114219" y="566049"/>
                  </a:lnTo>
                  <a:lnTo>
                    <a:pt x="146445" y="530693"/>
                  </a:lnTo>
                  <a:lnTo>
                    <a:pt x="180140" y="497132"/>
                  </a:lnTo>
                  <a:lnTo>
                    <a:pt x="215302" y="465365"/>
                  </a:lnTo>
                  <a:lnTo>
                    <a:pt x="251933" y="435393"/>
                  </a:lnTo>
                  <a:lnTo>
                    <a:pt x="290032" y="407216"/>
                  </a:lnTo>
                  <a:lnTo>
                    <a:pt x="329598" y="380834"/>
                  </a:lnTo>
                  <a:lnTo>
                    <a:pt x="370633" y="356246"/>
                  </a:lnTo>
                  <a:lnTo>
                    <a:pt x="413135" y="333452"/>
                  </a:lnTo>
                  <a:lnTo>
                    <a:pt x="457105" y="312452"/>
                  </a:lnTo>
                  <a:lnTo>
                    <a:pt x="502543" y="293247"/>
                  </a:lnTo>
                  <a:lnTo>
                    <a:pt x="549449" y="275836"/>
                  </a:lnTo>
                  <a:lnTo>
                    <a:pt x="597821" y="260219"/>
                  </a:lnTo>
                  <a:lnTo>
                    <a:pt x="647662" y="246396"/>
                  </a:lnTo>
                  <a:lnTo>
                    <a:pt x="698969" y="234367"/>
                  </a:lnTo>
                  <a:lnTo>
                    <a:pt x="751744" y="224131"/>
                  </a:lnTo>
                  <a:lnTo>
                    <a:pt x="805986" y="215690"/>
                  </a:lnTo>
                  <a:lnTo>
                    <a:pt x="861695" y="209041"/>
                  </a:lnTo>
                  <a:lnTo>
                    <a:pt x="871982" y="299719"/>
                  </a:lnTo>
                  <a:lnTo>
                    <a:pt x="1075944" y="11353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99681" y="1511046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0" y="725424"/>
                  </a:moveTo>
                  <a:lnTo>
                    <a:pt x="16514" y="683993"/>
                  </a:lnTo>
                  <a:lnTo>
                    <a:pt x="34880" y="643820"/>
                  </a:lnTo>
                  <a:lnTo>
                    <a:pt x="55099" y="604905"/>
                  </a:lnTo>
                  <a:lnTo>
                    <a:pt x="77170" y="567247"/>
                  </a:lnTo>
                  <a:lnTo>
                    <a:pt x="101093" y="530847"/>
                  </a:lnTo>
                  <a:lnTo>
                    <a:pt x="126868" y="495704"/>
                  </a:lnTo>
                  <a:lnTo>
                    <a:pt x="154495" y="461819"/>
                  </a:lnTo>
                  <a:lnTo>
                    <a:pt x="183975" y="429191"/>
                  </a:lnTo>
                  <a:lnTo>
                    <a:pt x="215306" y="397821"/>
                  </a:lnTo>
                  <a:lnTo>
                    <a:pt x="248489" y="367708"/>
                  </a:lnTo>
                  <a:lnTo>
                    <a:pt x="283524" y="338853"/>
                  </a:lnTo>
                  <a:lnTo>
                    <a:pt x="320410" y="311256"/>
                  </a:lnTo>
                  <a:lnTo>
                    <a:pt x="359149" y="284915"/>
                  </a:lnTo>
                  <a:lnTo>
                    <a:pt x="399739" y="259833"/>
                  </a:lnTo>
                  <a:lnTo>
                    <a:pt x="442180" y="236008"/>
                  </a:lnTo>
                  <a:lnTo>
                    <a:pt x="486473" y="213440"/>
                  </a:lnTo>
                  <a:lnTo>
                    <a:pt x="532617" y="192130"/>
                  </a:lnTo>
                  <a:lnTo>
                    <a:pt x="580613" y="172078"/>
                  </a:lnTo>
                  <a:lnTo>
                    <a:pt x="630460" y="153282"/>
                  </a:lnTo>
                  <a:lnTo>
                    <a:pt x="682158" y="135745"/>
                  </a:lnTo>
                  <a:lnTo>
                    <a:pt x="735707" y="119465"/>
                  </a:lnTo>
                  <a:lnTo>
                    <a:pt x="791108" y="104442"/>
                  </a:lnTo>
                  <a:lnTo>
                    <a:pt x="848360" y="90677"/>
                  </a:lnTo>
                  <a:lnTo>
                    <a:pt x="838200" y="0"/>
                  </a:lnTo>
                  <a:lnTo>
                    <a:pt x="1075944" y="113537"/>
                  </a:lnTo>
                  <a:lnTo>
                    <a:pt x="871982" y="299719"/>
                  </a:lnTo>
                  <a:lnTo>
                    <a:pt x="861695" y="209041"/>
                  </a:lnTo>
                  <a:lnTo>
                    <a:pt x="805986" y="215690"/>
                  </a:lnTo>
                  <a:lnTo>
                    <a:pt x="751744" y="224131"/>
                  </a:lnTo>
                  <a:lnTo>
                    <a:pt x="698969" y="234367"/>
                  </a:lnTo>
                  <a:lnTo>
                    <a:pt x="647662" y="246396"/>
                  </a:lnTo>
                  <a:lnTo>
                    <a:pt x="597821" y="260219"/>
                  </a:lnTo>
                  <a:lnTo>
                    <a:pt x="549449" y="275836"/>
                  </a:lnTo>
                  <a:lnTo>
                    <a:pt x="502543" y="293247"/>
                  </a:lnTo>
                  <a:lnTo>
                    <a:pt x="457105" y="312452"/>
                  </a:lnTo>
                  <a:lnTo>
                    <a:pt x="413135" y="333452"/>
                  </a:lnTo>
                  <a:lnTo>
                    <a:pt x="370633" y="356246"/>
                  </a:lnTo>
                  <a:lnTo>
                    <a:pt x="329598" y="380834"/>
                  </a:lnTo>
                  <a:lnTo>
                    <a:pt x="290032" y="407216"/>
                  </a:lnTo>
                  <a:lnTo>
                    <a:pt x="251933" y="435393"/>
                  </a:lnTo>
                  <a:lnTo>
                    <a:pt x="215302" y="465365"/>
                  </a:lnTo>
                  <a:lnTo>
                    <a:pt x="180140" y="497132"/>
                  </a:lnTo>
                  <a:lnTo>
                    <a:pt x="146445" y="530693"/>
                  </a:lnTo>
                  <a:lnTo>
                    <a:pt x="114219" y="566049"/>
                  </a:lnTo>
                  <a:lnTo>
                    <a:pt x="83461" y="603200"/>
                  </a:lnTo>
                  <a:lnTo>
                    <a:pt x="54172" y="642146"/>
                  </a:lnTo>
                  <a:lnTo>
                    <a:pt x="26352" y="682887"/>
                  </a:lnTo>
                  <a:lnTo>
                    <a:pt x="0" y="72542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74560" y="1291844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10861" y="1559514"/>
            <a:ext cx="1087120" cy="666750"/>
            <a:chOff x="4610861" y="1559514"/>
            <a:chExt cx="1087120" cy="666750"/>
          </a:xfrm>
        </p:grpSpPr>
        <p:sp>
          <p:nvSpPr>
            <p:cNvPr id="29" name="object 29"/>
            <p:cNvSpPr/>
            <p:nvPr/>
          </p:nvSpPr>
          <p:spPr>
            <a:xfrm>
              <a:off x="4620386" y="1569039"/>
              <a:ext cx="1068070" cy="647700"/>
            </a:xfrm>
            <a:custGeom>
              <a:avLst/>
              <a:gdLst/>
              <a:ahLst/>
              <a:cxnLst/>
              <a:rect l="l" t="t" r="r" b="b"/>
              <a:pathLst>
                <a:path w="1068070" h="647700">
                  <a:moveTo>
                    <a:pt x="113122" y="0"/>
                  </a:moveTo>
                  <a:lnTo>
                    <a:pt x="57201" y="588"/>
                  </a:lnTo>
                  <a:lnTo>
                    <a:pt x="0" y="2966"/>
                  </a:lnTo>
                  <a:lnTo>
                    <a:pt x="61561" y="8455"/>
                  </a:lnTo>
                  <a:lnTo>
                    <a:pt x="120974" y="15588"/>
                  </a:lnTo>
                  <a:lnTo>
                    <a:pt x="178238" y="24365"/>
                  </a:lnTo>
                  <a:lnTo>
                    <a:pt x="233352" y="34785"/>
                  </a:lnTo>
                  <a:lnTo>
                    <a:pt x="286317" y="46848"/>
                  </a:lnTo>
                  <a:lnTo>
                    <a:pt x="337132" y="60555"/>
                  </a:lnTo>
                  <a:lnTo>
                    <a:pt x="385797" y="75904"/>
                  </a:lnTo>
                  <a:lnTo>
                    <a:pt x="432312" y="92896"/>
                  </a:lnTo>
                  <a:lnTo>
                    <a:pt x="476676" y="111530"/>
                  </a:lnTo>
                  <a:lnTo>
                    <a:pt x="518890" y="131807"/>
                  </a:lnTo>
                  <a:lnTo>
                    <a:pt x="558953" y="153726"/>
                  </a:lnTo>
                  <a:lnTo>
                    <a:pt x="596865" y="177287"/>
                  </a:lnTo>
                  <a:lnTo>
                    <a:pt x="632626" y="202489"/>
                  </a:lnTo>
                  <a:lnTo>
                    <a:pt x="666236" y="229333"/>
                  </a:lnTo>
                  <a:lnTo>
                    <a:pt x="697694" y="257819"/>
                  </a:lnTo>
                  <a:lnTo>
                    <a:pt x="727000" y="287946"/>
                  </a:lnTo>
                  <a:lnTo>
                    <a:pt x="754155" y="319713"/>
                  </a:lnTo>
                  <a:lnTo>
                    <a:pt x="779157" y="353121"/>
                  </a:lnTo>
                  <a:lnTo>
                    <a:pt x="802008" y="388170"/>
                  </a:lnTo>
                  <a:lnTo>
                    <a:pt x="822705" y="424860"/>
                  </a:lnTo>
                  <a:lnTo>
                    <a:pt x="717168" y="470834"/>
                  </a:lnTo>
                  <a:lnTo>
                    <a:pt x="1018793" y="647110"/>
                  </a:lnTo>
                  <a:lnTo>
                    <a:pt x="1067942" y="318180"/>
                  </a:lnTo>
                  <a:lnTo>
                    <a:pt x="962405" y="364154"/>
                  </a:lnTo>
                  <a:lnTo>
                    <a:pt x="932116" y="328940"/>
                  </a:lnTo>
                  <a:lnTo>
                    <a:pt x="900545" y="295517"/>
                  </a:lnTo>
                  <a:lnTo>
                    <a:pt x="867692" y="263884"/>
                  </a:lnTo>
                  <a:lnTo>
                    <a:pt x="833558" y="234041"/>
                  </a:lnTo>
                  <a:lnTo>
                    <a:pt x="798143" y="205987"/>
                  </a:lnTo>
                  <a:lnTo>
                    <a:pt x="761445" y="179724"/>
                  </a:lnTo>
                  <a:lnTo>
                    <a:pt x="723467" y="155251"/>
                  </a:lnTo>
                  <a:lnTo>
                    <a:pt x="684206" y="132569"/>
                  </a:lnTo>
                  <a:lnTo>
                    <a:pt x="643664" y="111676"/>
                  </a:lnTo>
                  <a:lnTo>
                    <a:pt x="601841" y="92573"/>
                  </a:lnTo>
                  <a:lnTo>
                    <a:pt x="558736" y="75260"/>
                  </a:lnTo>
                  <a:lnTo>
                    <a:pt x="514350" y="59738"/>
                  </a:lnTo>
                  <a:lnTo>
                    <a:pt x="468681" y="46005"/>
                  </a:lnTo>
                  <a:lnTo>
                    <a:pt x="421732" y="34063"/>
                  </a:lnTo>
                  <a:lnTo>
                    <a:pt x="373501" y="23910"/>
                  </a:lnTo>
                  <a:lnTo>
                    <a:pt x="323988" y="15548"/>
                  </a:lnTo>
                  <a:lnTo>
                    <a:pt x="273194" y="8976"/>
                  </a:lnTo>
                  <a:lnTo>
                    <a:pt x="221118" y="4194"/>
                  </a:lnTo>
                  <a:lnTo>
                    <a:pt x="167761" y="1202"/>
                  </a:lnTo>
                  <a:lnTo>
                    <a:pt x="113122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20386" y="1569039"/>
              <a:ext cx="1068070" cy="647700"/>
            </a:xfrm>
            <a:custGeom>
              <a:avLst/>
              <a:gdLst/>
              <a:ahLst/>
              <a:cxnLst/>
              <a:rect l="l" t="t" r="r" b="b"/>
              <a:pathLst>
                <a:path w="1068070" h="647700">
                  <a:moveTo>
                    <a:pt x="0" y="2966"/>
                  </a:moveTo>
                  <a:lnTo>
                    <a:pt x="57201" y="588"/>
                  </a:lnTo>
                  <a:lnTo>
                    <a:pt x="113122" y="0"/>
                  </a:lnTo>
                  <a:lnTo>
                    <a:pt x="167761" y="1202"/>
                  </a:lnTo>
                  <a:lnTo>
                    <a:pt x="221118" y="4194"/>
                  </a:lnTo>
                  <a:lnTo>
                    <a:pt x="273194" y="8976"/>
                  </a:lnTo>
                  <a:lnTo>
                    <a:pt x="323988" y="15548"/>
                  </a:lnTo>
                  <a:lnTo>
                    <a:pt x="373501" y="23910"/>
                  </a:lnTo>
                  <a:lnTo>
                    <a:pt x="421732" y="34063"/>
                  </a:lnTo>
                  <a:lnTo>
                    <a:pt x="468681" y="46005"/>
                  </a:lnTo>
                  <a:lnTo>
                    <a:pt x="514350" y="59738"/>
                  </a:lnTo>
                  <a:lnTo>
                    <a:pt x="558736" y="75260"/>
                  </a:lnTo>
                  <a:lnTo>
                    <a:pt x="601841" y="92573"/>
                  </a:lnTo>
                  <a:lnTo>
                    <a:pt x="643664" y="111676"/>
                  </a:lnTo>
                  <a:lnTo>
                    <a:pt x="684206" y="132569"/>
                  </a:lnTo>
                  <a:lnTo>
                    <a:pt x="723467" y="155251"/>
                  </a:lnTo>
                  <a:lnTo>
                    <a:pt x="761445" y="179724"/>
                  </a:lnTo>
                  <a:lnTo>
                    <a:pt x="798143" y="205987"/>
                  </a:lnTo>
                  <a:lnTo>
                    <a:pt x="833558" y="234041"/>
                  </a:lnTo>
                  <a:lnTo>
                    <a:pt x="867692" y="263884"/>
                  </a:lnTo>
                  <a:lnTo>
                    <a:pt x="900545" y="295517"/>
                  </a:lnTo>
                  <a:lnTo>
                    <a:pt x="932116" y="328940"/>
                  </a:lnTo>
                  <a:lnTo>
                    <a:pt x="962405" y="364154"/>
                  </a:lnTo>
                  <a:lnTo>
                    <a:pt x="1067942" y="318180"/>
                  </a:lnTo>
                  <a:lnTo>
                    <a:pt x="1018793" y="647110"/>
                  </a:lnTo>
                  <a:lnTo>
                    <a:pt x="717168" y="470834"/>
                  </a:lnTo>
                  <a:lnTo>
                    <a:pt x="822705" y="424860"/>
                  </a:lnTo>
                  <a:lnTo>
                    <a:pt x="802008" y="388170"/>
                  </a:lnTo>
                  <a:lnTo>
                    <a:pt x="779157" y="353121"/>
                  </a:lnTo>
                  <a:lnTo>
                    <a:pt x="754155" y="319713"/>
                  </a:lnTo>
                  <a:lnTo>
                    <a:pt x="727000" y="287946"/>
                  </a:lnTo>
                  <a:lnTo>
                    <a:pt x="697694" y="257819"/>
                  </a:lnTo>
                  <a:lnTo>
                    <a:pt x="666236" y="229333"/>
                  </a:lnTo>
                  <a:lnTo>
                    <a:pt x="632626" y="202489"/>
                  </a:lnTo>
                  <a:lnTo>
                    <a:pt x="596865" y="177287"/>
                  </a:lnTo>
                  <a:lnTo>
                    <a:pt x="558953" y="153726"/>
                  </a:lnTo>
                  <a:lnTo>
                    <a:pt x="518890" y="131807"/>
                  </a:lnTo>
                  <a:lnTo>
                    <a:pt x="476676" y="111530"/>
                  </a:lnTo>
                  <a:lnTo>
                    <a:pt x="432312" y="92896"/>
                  </a:lnTo>
                  <a:lnTo>
                    <a:pt x="385797" y="75904"/>
                  </a:lnTo>
                  <a:lnTo>
                    <a:pt x="337132" y="60555"/>
                  </a:lnTo>
                  <a:lnTo>
                    <a:pt x="286317" y="46848"/>
                  </a:lnTo>
                  <a:lnTo>
                    <a:pt x="233352" y="34785"/>
                  </a:lnTo>
                  <a:lnTo>
                    <a:pt x="178238" y="24365"/>
                  </a:lnTo>
                  <a:lnTo>
                    <a:pt x="120974" y="15588"/>
                  </a:lnTo>
                  <a:lnTo>
                    <a:pt x="61561" y="8455"/>
                  </a:lnTo>
                  <a:lnTo>
                    <a:pt x="0" y="296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35778" y="1291844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896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Insights-</a:t>
            </a:r>
            <a:r>
              <a:rPr spc="175" dirty="0"/>
              <a:t>The</a:t>
            </a:r>
            <a:r>
              <a:rPr spc="215" dirty="0"/>
              <a:t> </a:t>
            </a:r>
            <a:r>
              <a:rPr spc="65" dirty="0"/>
              <a:t>correlations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977129" y="2779522"/>
            <a:ext cx="4437380" cy="1395095"/>
            <a:chOff x="4977129" y="2779522"/>
            <a:chExt cx="4437380" cy="1395095"/>
          </a:xfrm>
        </p:grpSpPr>
        <p:sp>
          <p:nvSpPr>
            <p:cNvPr id="5" name="object 5"/>
            <p:cNvSpPr/>
            <p:nvPr/>
          </p:nvSpPr>
          <p:spPr>
            <a:xfrm>
              <a:off x="4983479" y="2785872"/>
              <a:ext cx="4424680" cy="1382395"/>
            </a:xfrm>
            <a:custGeom>
              <a:avLst/>
              <a:gdLst/>
              <a:ahLst/>
              <a:cxnLst/>
              <a:rect l="l" t="t" r="r" b="b"/>
              <a:pathLst>
                <a:path w="4424680" h="1382395">
                  <a:moveTo>
                    <a:pt x="4424172" y="0"/>
                  </a:moveTo>
                  <a:lnTo>
                    <a:pt x="0" y="0"/>
                  </a:lnTo>
                  <a:lnTo>
                    <a:pt x="0" y="1382267"/>
                  </a:lnTo>
                  <a:lnTo>
                    <a:pt x="4424172" y="1382267"/>
                  </a:lnTo>
                  <a:lnTo>
                    <a:pt x="4424172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83479" y="2785872"/>
              <a:ext cx="4424680" cy="1382395"/>
            </a:xfrm>
            <a:custGeom>
              <a:avLst/>
              <a:gdLst/>
              <a:ahLst/>
              <a:cxnLst/>
              <a:rect l="l" t="t" r="r" b="b"/>
              <a:pathLst>
                <a:path w="4424680" h="1382395">
                  <a:moveTo>
                    <a:pt x="0" y="1382267"/>
                  </a:moveTo>
                  <a:lnTo>
                    <a:pt x="4424172" y="1382267"/>
                  </a:lnTo>
                  <a:lnTo>
                    <a:pt x="4424172" y="0"/>
                  </a:lnTo>
                  <a:lnTo>
                    <a:pt x="0" y="0"/>
                  </a:lnTo>
                  <a:lnTo>
                    <a:pt x="0" y="1382267"/>
                  </a:lnTo>
                  <a:close/>
                </a:path>
              </a:pathLst>
            </a:custGeom>
            <a:ln w="12700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07404" y="2932557"/>
            <a:ext cx="3265170" cy="970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200" spc="320" dirty="0">
                <a:solidFill>
                  <a:srgbClr val="FFFFFF"/>
                </a:solidFill>
                <a:latin typeface="Cambria"/>
                <a:cs typeface="Cambria"/>
                <a:hlinkClick r:id="rId3"/>
              </a:rPr>
              <a:t>Columns</a:t>
            </a:r>
            <a:endParaRPr sz="62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81525" y="2632329"/>
            <a:ext cx="4578350" cy="1471930"/>
            <a:chOff x="4581525" y="2632329"/>
            <a:chExt cx="4578350" cy="1471930"/>
          </a:xfrm>
        </p:grpSpPr>
        <p:sp>
          <p:nvSpPr>
            <p:cNvPr id="9" name="object 9">
              <a:hlinkClick r:id="rId3"/>
            </p:cNvPr>
            <p:cNvSpPr/>
            <p:nvPr/>
          </p:nvSpPr>
          <p:spPr>
            <a:xfrm>
              <a:off x="5919342" y="3811397"/>
              <a:ext cx="3240405" cy="40005"/>
            </a:xfrm>
            <a:custGeom>
              <a:avLst/>
              <a:gdLst/>
              <a:ahLst/>
              <a:cxnLst/>
              <a:rect l="l" t="t" r="r" b="b"/>
              <a:pathLst>
                <a:path w="3240404" h="40004">
                  <a:moveTo>
                    <a:pt x="3240024" y="0"/>
                  </a:moveTo>
                  <a:lnTo>
                    <a:pt x="0" y="0"/>
                  </a:lnTo>
                  <a:lnTo>
                    <a:pt x="0" y="39623"/>
                  </a:lnTo>
                  <a:lnTo>
                    <a:pt x="3240024" y="39623"/>
                  </a:lnTo>
                  <a:lnTo>
                    <a:pt x="3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1050" y="2641854"/>
              <a:ext cx="1239012" cy="14523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91050" y="2641854"/>
              <a:ext cx="1239520" cy="1452880"/>
            </a:xfrm>
            <a:custGeom>
              <a:avLst/>
              <a:gdLst/>
              <a:ahLst/>
              <a:cxnLst/>
              <a:rect l="l" t="t" r="r" b="b"/>
              <a:pathLst>
                <a:path w="1239520" h="1452879">
                  <a:moveTo>
                    <a:pt x="0" y="1452372"/>
                  </a:moveTo>
                  <a:lnTo>
                    <a:pt x="1239012" y="1452372"/>
                  </a:lnTo>
                  <a:lnTo>
                    <a:pt x="1239012" y="0"/>
                  </a:lnTo>
                  <a:lnTo>
                    <a:pt x="0" y="0"/>
                  </a:lnTo>
                  <a:lnTo>
                    <a:pt x="0" y="145237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8630" y="1522416"/>
            <a:ext cx="6851650" cy="95821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marR="5080">
              <a:lnSpc>
                <a:spcPct val="76500"/>
              </a:lnSpc>
              <a:spcBef>
                <a:spcPts val="1100"/>
              </a:spcBef>
            </a:pPr>
            <a:r>
              <a:rPr sz="3450" b="1" i="1" spc="-170" dirty="0">
                <a:solidFill>
                  <a:srgbClr val="FFFFFF"/>
                </a:solidFill>
                <a:latin typeface="Arial"/>
                <a:cs typeface="Arial"/>
              </a:rPr>
              <a:t>Please</a:t>
            </a:r>
            <a:r>
              <a:rPr sz="3450" b="1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-155" dirty="0">
                <a:solidFill>
                  <a:srgbClr val="FFFFFF"/>
                </a:solidFill>
                <a:latin typeface="Arial"/>
                <a:cs typeface="Arial"/>
              </a:rPr>
              <a:t>follow</a:t>
            </a:r>
            <a:r>
              <a:rPr sz="3450" b="1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-1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-195" dirty="0">
                <a:solidFill>
                  <a:srgbClr val="FFFFFF"/>
                </a:solidFill>
                <a:latin typeface="Arial"/>
                <a:cs typeface="Arial"/>
              </a:rPr>
              <a:t>hyperlink</a:t>
            </a:r>
            <a:r>
              <a:rPr sz="3450" b="1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-204" dirty="0">
                <a:solidFill>
                  <a:srgbClr val="FFFFFF"/>
                </a:solidFill>
                <a:latin typeface="Arial"/>
                <a:cs typeface="Arial"/>
              </a:rPr>
              <a:t>below</a:t>
            </a:r>
            <a:r>
              <a:rPr sz="3450" b="1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450" b="1" i="1" spc="-35" dirty="0">
                <a:solidFill>
                  <a:srgbClr val="FFFFFF"/>
                </a:solidFill>
                <a:latin typeface="Arial"/>
                <a:cs typeface="Arial"/>
              </a:rPr>
              <a:t>refer</a:t>
            </a:r>
            <a:r>
              <a:rPr sz="3450" b="1" i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-20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-1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-150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r>
              <a:rPr sz="3450" b="1" i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matrices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51064" y="4581144"/>
            <a:ext cx="4175760" cy="213360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115047" y="1948814"/>
            <a:ext cx="1024255" cy="815975"/>
            <a:chOff x="7115047" y="1948814"/>
            <a:chExt cx="1024255" cy="815975"/>
          </a:xfrm>
        </p:grpSpPr>
        <p:sp>
          <p:nvSpPr>
            <p:cNvPr id="15" name="object 15"/>
            <p:cNvSpPr/>
            <p:nvPr/>
          </p:nvSpPr>
          <p:spPr>
            <a:xfrm>
              <a:off x="7124572" y="1958339"/>
              <a:ext cx="1005205" cy="796925"/>
            </a:xfrm>
            <a:custGeom>
              <a:avLst/>
              <a:gdLst/>
              <a:ahLst/>
              <a:cxnLst/>
              <a:rect l="l" t="t" r="r" b="b"/>
              <a:pathLst>
                <a:path w="1005204" h="796925">
                  <a:moveTo>
                    <a:pt x="0" y="0"/>
                  </a:moveTo>
                  <a:lnTo>
                    <a:pt x="59939" y="15119"/>
                  </a:lnTo>
                  <a:lnTo>
                    <a:pt x="117496" y="31523"/>
                  </a:lnTo>
                  <a:lnTo>
                    <a:pt x="172670" y="49211"/>
                  </a:lnTo>
                  <a:lnTo>
                    <a:pt x="225460" y="68182"/>
                  </a:lnTo>
                  <a:lnTo>
                    <a:pt x="275867" y="88437"/>
                  </a:lnTo>
                  <a:lnTo>
                    <a:pt x="323891" y="109976"/>
                  </a:lnTo>
                  <a:lnTo>
                    <a:pt x="369532" y="132797"/>
                  </a:lnTo>
                  <a:lnTo>
                    <a:pt x="412790" y="156902"/>
                  </a:lnTo>
                  <a:lnTo>
                    <a:pt x="453665" y="182291"/>
                  </a:lnTo>
                  <a:lnTo>
                    <a:pt x="492156" y="208962"/>
                  </a:lnTo>
                  <a:lnTo>
                    <a:pt x="528265" y="236917"/>
                  </a:lnTo>
                  <a:lnTo>
                    <a:pt x="561990" y="266154"/>
                  </a:lnTo>
                  <a:lnTo>
                    <a:pt x="593332" y="296674"/>
                  </a:lnTo>
                  <a:lnTo>
                    <a:pt x="622291" y="328477"/>
                  </a:lnTo>
                  <a:lnTo>
                    <a:pt x="648866" y="361563"/>
                  </a:lnTo>
                  <a:lnTo>
                    <a:pt x="673059" y="395931"/>
                  </a:lnTo>
                  <a:lnTo>
                    <a:pt x="694868" y="431581"/>
                  </a:lnTo>
                  <a:lnTo>
                    <a:pt x="714294" y="468514"/>
                  </a:lnTo>
                  <a:lnTo>
                    <a:pt x="731338" y="506729"/>
                  </a:lnTo>
                  <a:lnTo>
                    <a:pt x="745998" y="546226"/>
                  </a:lnTo>
                  <a:lnTo>
                    <a:pt x="634619" y="574929"/>
                  </a:lnTo>
                  <a:lnTo>
                    <a:pt x="904748" y="796417"/>
                  </a:lnTo>
                  <a:lnTo>
                    <a:pt x="1005077" y="479425"/>
                  </a:lnTo>
                  <a:lnTo>
                    <a:pt x="893572" y="508126"/>
                  </a:lnTo>
                  <a:lnTo>
                    <a:pt x="869194" y="468592"/>
                  </a:lnTo>
                  <a:lnTo>
                    <a:pt x="843270" y="430623"/>
                  </a:lnTo>
                  <a:lnTo>
                    <a:pt x="815800" y="394219"/>
                  </a:lnTo>
                  <a:lnTo>
                    <a:pt x="786784" y="359380"/>
                  </a:lnTo>
                  <a:lnTo>
                    <a:pt x="756221" y="326106"/>
                  </a:lnTo>
                  <a:lnTo>
                    <a:pt x="724112" y="294398"/>
                  </a:lnTo>
                  <a:lnTo>
                    <a:pt x="690457" y="264254"/>
                  </a:lnTo>
                  <a:lnTo>
                    <a:pt x="655255" y="235677"/>
                  </a:lnTo>
                  <a:lnTo>
                    <a:pt x="618506" y="208664"/>
                  </a:lnTo>
                  <a:lnTo>
                    <a:pt x="580211" y="183218"/>
                  </a:lnTo>
                  <a:lnTo>
                    <a:pt x="540369" y="159337"/>
                  </a:lnTo>
                  <a:lnTo>
                    <a:pt x="498980" y="137022"/>
                  </a:lnTo>
                  <a:lnTo>
                    <a:pt x="456044" y="116272"/>
                  </a:lnTo>
                  <a:lnTo>
                    <a:pt x="411561" y="97089"/>
                  </a:lnTo>
                  <a:lnTo>
                    <a:pt x="365531" y="79471"/>
                  </a:lnTo>
                  <a:lnTo>
                    <a:pt x="317954" y="63419"/>
                  </a:lnTo>
                  <a:lnTo>
                    <a:pt x="268830" y="48934"/>
                  </a:lnTo>
                  <a:lnTo>
                    <a:pt x="218159" y="36014"/>
                  </a:lnTo>
                  <a:lnTo>
                    <a:pt x="165940" y="24661"/>
                  </a:lnTo>
                  <a:lnTo>
                    <a:pt x="112174" y="14874"/>
                  </a:lnTo>
                  <a:lnTo>
                    <a:pt x="56861" y="6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24572" y="1958339"/>
              <a:ext cx="1005205" cy="796925"/>
            </a:xfrm>
            <a:custGeom>
              <a:avLst/>
              <a:gdLst/>
              <a:ahLst/>
              <a:cxnLst/>
              <a:rect l="l" t="t" r="r" b="b"/>
              <a:pathLst>
                <a:path w="1005204" h="796925">
                  <a:moveTo>
                    <a:pt x="0" y="0"/>
                  </a:moveTo>
                  <a:lnTo>
                    <a:pt x="56861" y="6654"/>
                  </a:lnTo>
                  <a:lnTo>
                    <a:pt x="112174" y="14874"/>
                  </a:lnTo>
                  <a:lnTo>
                    <a:pt x="165940" y="24661"/>
                  </a:lnTo>
                  <a:lnTo>
                    <a:pt x="218159" y="36014"/>
                  </a:lnTo>
                  <a:lnTo>
                    <a:pt x="268830" y="48934"/>
                  </a:lnTo>
                  <a:lnTo>
                    <a:pt x="317954" y="63419"/>
                  </a:lnTo>
                  <a:lnTo>
                    <a:pt x="365531" y="79471"/>
                  </a:lnTo>
                  <a:lnTo>
                    <a:pt x="411561" y="97089"/>
                  </a:lnTo>
                  <a:lnTo>
                    <a:pt x="456044" y="116272"/>
                  </a:lnTo>
                  <a:lnTo>
                    <a:pt x="498980" y="137022"/>
                  </a:lnTo>
                  <a:lnTo>
                    <a:pt x="540369" y="159337"/>
                  </a:lnTo>
                  <a:lnTo>
                    <a:pt x="580211" y="183218"/>
                  </a:lnTo>
                  <a:lnTo>
                    <a:pt x="618506" y="208664"/>
                  </a:lnTo>
                  <a:lnTo>
                    <a:pt x="655255" y="235677"/>
                  </a:lnTo>
                  <a:lnTo>
                    <a:pt x="690457" y="264254"/>
                  </a:lnTo>
                  <a:lnTo>
                    <a:pt x="724112" y="294398"/>
                  </a:lnTo>
                  <a:lnTo>
                    <a:pt x="756221" y="326106"/>
                  </a:lnTo>
                  <a:lnTo>
                    <a:pt x="786784" y="359380"/>
                  </a:lnTo>
                  <a:lnTo>
                    <a:pt x="815800" y="394219"/>
                  </a:lnTo>
                  <a:lnTo>
                    <a:pt x="843270" y="430623"/>
                  </a:lnTo>
                  <a:lnTo>
                    <a:pt x="869194" y="468592"/>
                  </a:lnTo>
                  <a:lnTo>
                    <a:pt x="893572" y="508126"/>
                  </a:lnTo>
                  <a:lnTo>
                    <a:pt x="1005077" y="479425"/>
                  </a:lnTo>
                  <a:lnTo>
                    <a:pt x="904748" y="796417"/>
                  </a:lnTo>
                  <a:lnTo>
                    <a:pt x="634619" y="574929"/>
                  </a:lnTo>
                  <a:lnTo>
                    <a:pt x="745998" y="546226"/>
                  </a:lnTo>
                  <a:lnTo>
                    <a:pt x="731338" y="506729"/>
                  </a:lnTo>
                  <a:lnTo>
                    <a:pt x="714294" y="468514"/>
                  </a:lnTo>
                  <a:lnTo>
                    <a:pt x="694868" y="431581"/>
                  </a:lnTo>
                  <a:lnTo>
                    <a:pt x="673059" y="395931"/>
                  </a:lnTo>
                  <a:lnTo>
                    <a:pt x="648866" y="361563"/>
                  </a:lnTo>
                  <a:lnTo>
                    <a:pt x="622291" y="328477"/>
                  </a:lnTo>
                  <a:lnTo>
                    <a:pt x="593332" y="296674"/>
                  </a:lnTo>
                  <a:lnTo>
                    <a:pt x="561990" y="266154"/>
                  </a:lnTo>
                  <a:lnTo>
                    <a:pt x="528265" y="236917"/>
                  </a:lnTo>
                  <a:lnTo>
                    <a:pt x="492156" y="208962"/>
                  </a:lnTo>
                  <a:lnTo>
                    <a:pt x="453665" y="182291"/>
                  </a:lnTo>
                  <a:lnTo>
                    <a:pt x="412790" y="156902"/>
                  </a:lnTo>
                  <a:lnTo>
                    <a:pt x="369532" y="132797"/>
                  </a:lnTo>
                  <a:lnTo>
                    <a:pt x="323891" y="109976"/>
                  </a:lnTo>
                  <a:lnTo>
                    <a:pt x="275867" y="88437"/>
                  </a:lnTo>
                  <a:lnTo>
                    <a:pt x="225460" y="68182"/>
                  </a:lnTo>
                  <a:lnTo>
                    <a:pt x="172670" y="49211"/>
                  </a:lnTo>
                  <a:lnTo>
                    <a:pt x="117496" y="31523"/>
                  </a:lnTo>
                  <a:lnTo>
                    <a:pt x="59939" y="1511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85735" y="1765554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57720" y="4293489"/>
            <a:ext cx="1033144" cy="798195"/>
            <a:chOff x="6657720" y="4293489"/>
            <a:chExt cx="1033144" cy="798195"/>
          </a:xfrm>
        </p:grpSpPr>
        <p:sp>
          <p:nvSpPr>
            <p:cNvPr id="19" name="object 19"/>
            <p:cNvSpPr/>
            <p:nvPr/>
          </p:nvSpPr>
          <p:spPr>
            <a:xfrm>
              <a:off x="6667245" y="4303014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94233" y="0"/>
                  </a:moveTo>
                  <a:lnTo>
                    <a:pt x="0" y="318897"/>
                  </a:lnTo>
                  <a:lnTo>
                    <a:pt x="110871" y="288036"/>
                  </a:lnTo>
                  <a:lnTo>
                    <a:pt x="135995" y="327104"/>
                  </a:lnTo>
                  <a:lnTo>
                    <a:pt x="162636" y="364576"/>
                  </a:lnTo>
                  <a:lnTo>
                    <a:pt x="190793" y="400451"/>
                  </a:lnTo>
                  <a:lnTo>
                    <a:pt x="220467" y="434731"/>
                  </a:lnTo>
                  <a:lnTo>
                    <a:pt x="251657" y="467414"/>
                  </a:lnTo>
                  <a:lnTo>
                    <a:pt x="284363" y="498501"/>
                  </a:lnTo>
                  <a:lnTo>
                    <a:pt x="318587" y="527992"/>
                  </a:lnTo>
                  <a:lnTo>
                    <a:pt x="354326" y="555888"/>
                  </a:lnTo>
                  <a:lnTo>
                    <a:pt x="391583" y="582187"/>
                  </a:lnTo>
                  <a:lnTo>
                    <a:pt x="430356" y="606891"/>
                  </a:lnTo>
                  <a:lnTo>
                    <a:pt x="470646" y="629999"/>
                  </a:lnTo>
                  <a:lnTo>
                    <a:pt x="512453" y="651511"/>
                  </a:lnTo>
                  <a:lnTo>
                    <a:pt x="555776" y="671428"/>
                  </a:lnTo>
                  <a:lnTo>
                    <a:pt x="600617" y="689749"/>
                  </a:lnTo>
                  <a:lnTo>
                    <a:pt x="646975" y="706475"/>
                  </a:lnTo>
                  <a:lnTo>
                    <a:pt x="694851" y="721606"/>
                  </a:lnTo>
                  <a:lnTo>
                    <a:pt x="744243" y="735141"/>
                  </a:lnTo>
                  <a:lnTo>
                    <a:pt x="795153" y="747081"/>
                  </a:lnTo>
                  <a:lnTo>
                    <a:pt x="847580" y="757426"/>
                  </a:lnTo>
                  <a:lnTo>
                    <a:pt x="901525" y="766176"/>
                  </a:lnTo>
                  <a:lnTo>
                    <a:pt x="956988" y="773331"/>
                  </a:lnTo>
                  <a:lnTo>
                    <a:pt x="1013968" y="778891"/>
                  </a:lnTo>
                  <a:lnTo>
                    <a:pt x="953767" y="764929"/>
                  </a:lnTo>
                  <a:lnTo>
                    <a:pt x="895922" y="749637"/>
                  </a:lnTo>
                  <a:lnTo>
                    <a:pt x="840434" y="733017"/>
                  </a:lnTo>
                  <a:lnTo>
                    <a:pt x="787303" y="715066"/>
                  </a:lnTo>
                  <a:lnTo>
                    <a:pt x="736528" y="695787"/>
                  </a:lnTo>
                  <a:lnTo>
                    <a:pt x="688110" y="675178"/>
                  </a:lnTo>
                  <a:lnTo>
                    <a:pt x="642048" y="653240"/>
                  </a:lnTo>
                  <a:lnTo>
                    <a:pt x="598342" y="629973"/>
                  </a:lnTo>
                  <a:lnTo>
                    <a:pt x="556993" y="605378"/>
                  </a:lnTo>
                  <a:lnTo>
                    <a:pt x="518001" y="579453"/>
                  </a:lnTo>
                  <a:lnTo>
                    <a:pt x="481365" y="552199"/>
                  </a:lnTo>
                  <a:lnTo>
                    <a:pt x="447085" y="523617"/>
                  </a:lnTo>
                  <a:lnTo>
                    <a:pt x="415162" y="493707"/>
                  </a:lnTo>
                  <a:lnTo>
                    <a:pt x="385596" y="462468"/>
                  </a:lnTo>
                  <a:lnTo>
                    <a:pt x="358386" y="429900"/>
                  </a:lnTo>
                  <a:lnTo>
                    <a:pt x="333532" y="396005"/>
                  </a:lnTo>
                  <a:lnTo>
                    <a:pt x="311035" y="360781"/>
                  </a:lnTo>
                  <a:lnTo>
                    <a:pt x="290894" y="324229"/>
                  </a:lnTo>
                  <a:lnTo>
                    <a:pt x="273110" y="286349"/>
                  </a:lnTo>
                  <a:lnTo>
                    <a:pt x="257682" y="247142"/>
                  </a:lnTo>
                  <a:lnTo>
                    <a:pt x="368553" y="216281"/>
                  </a:lnTo>
                  <a:lnTo>
                    <a:pt x="9423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67245" y="4303014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1013968" y="778891"/>
                  </a:moveTo>
                  <a:lnTo>
                    <a:pt x="956988" y="773331"/>
                  </a:lnTo>
                  <a:lnTo>
                    <a:pt x="901525" y="766176"/>
                  </a:lnTo>
                  <a:lnTo>
                    <a:pt x="847580" y="757426"/>
                  </a:lnTo>
                  <a:lnTo>
                    <a:pt x="795153" y="747081"/>
                  </a:lnTo>
                  <a:lnTo>
                    <a:pt x="744243" y="735141"/>
                  </a:lnTo>
                  <a:lnTo>
                    <a:pt x="694851" y="721606"/>
                  </a:lnTo>
                  <a:lnTo>
                    <a:pt x="646975" y="706475"/>
                  </a:lnTo>
                  <a:lnTo>
                    <a:pt x="600617" y="689749"/>
                  </a:lnTo>
                  <a:lnTo>
                    <a:pt x="555776" y="671428"/>
                  </a:lnTo>
                  <a:lnTo>
                    <a:pt x="512453" y="651511"/>
                  </a:lnTo>
                  <a:lnTo>
                    <a:pt x="470646" y="629999"/>
                  </a:lnTo>
                  <a:lnTo>
                    <a:pt x="430356" y="606891"/>
                  </a:lnTo>
                  <a:lnTo>
                    <a:pt x="391583" y="582187"/>
                  </a:lnTo>
                  <a:lnTo>
                    <a:pt x="354326" y="555888"/>
                  </a:lnTo>
                  <a:lnTo>
                    <a:pt x="318587" y="527992"/>
                  </a:lnTo>
                  <a:lnTo>
                    <a:pt x="284363" y="498501"/>
                  </a:lnTo>
                  <a:lnTo>
                    <a:pt x="251657" y="467414"/>
                  </a:lnTo>
                  <a:lnTo>
                    <a:pt x="220467" y="434731"/>
                  </a:lnTo>
                  <a:lnTo>
                    <a:pt x="190793" y="400451"/>
                  </a:lnTo>
                  <a:lnTo>
                    <a:pt x="162636" y="364576"/>
                  </a:lnTo>
                  <a:lnTo>
                    <a:pt x="135995" y="327104"/>
                  </a:lnTo>
                  <a:lnTo>
                    <a:pt x="110871" y="288036"/>
                  </a:lnTo>
                  <a:lnTo>
                    <a:pt x="0" y="318897"/>
                  </a:lnTo>
                  <a:lnTo>
                    <a:pt x="94233" y="0"/>
                  </a:lnTo>
                  <a:lnTo>
                    <a:pt x="368553" y="216281"/>
                  </a:lnTo>
                  <a:lnTo>
                    <a:pt x="257682" y="247142"/>
                  </a:lnTo>
                  <a:lnTo>
                    <a:pt x="273110" y="286349"/>
                  </a:lnTo>
                  <a:lnTo>
                    <a:pt x="290894" y="324229"/>
                  </a:lnTo>
                  <a:lnTo>
                    <a:pt x="311035" y="360781"/>
                  </a:lnTo>
                  <a:lnTo>
                    <a:pt x="333532" y="396005"/>
                  </a:lnTo>
                  <a:lnTo>
                    <a:pt x="358386" y="429900"/>
                  </a:lnTo>
                  <a:lnTo>
                    <a:pt x="385596" y="462468"/>
                  </a:lnTo>
                  <a:lnTo>
                    <a:pt x="415162" y="493707"/>
                  </a:lnTo>
                  <a:lnTo>
                    <a:pt x="447085" y="523617"/>
                  </a:lnTo>
                  <a:lnTo>
                    <a:pt x="481365" y="552199"/>
                  </a:lnTo>
                  <a:lnTo>
                    <a:pt x="518001" y="579453"/>
                  </a:lnTo>
                  <a:lnTo>
                    <a:pt x="556993" y="605378"/>
                  </a:lnTo>
                  <a:lnTo>
                    <a:pt x="598342" y="629973"/>
                  </a:lnTo>
                  <a:lnTo>
                    <a:pt x="642048" y="653240"/>
                  </a:lnTo>
                  <a:lnTo>
                    <a:pt x="688110" y="675178"/>
                  </a:lnTo>
                  <a:lnTo>
                    <a:pt x="736528" y="695787"/>
                  </a:lnTo>
                  <a:lnTo>
                    <a:pt x="787303" y="715066"/>
                  </a:lnTo>
                  <a:lnTo>
                    <a:pt x="840434" y="733017"/>
                  </a:lnTo>
                  <a:lnTo>
                    <a:pt x="895922" y="749637"/>
                  </a:lnTo>
                  <a:lnTo>
                    <a:pt x="953767" y="764929"/>
                  </a:lnTo>
                  <a:lnTo>
                    <a:pt x="1013968" y="778891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88022" y="4123182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8532" y="4354067"/>
            <a:ext cx="3229356" cy="212598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516248" y="3188589"/>
            <a:ext cx="933450" cy="947419"/>
            <a:chOff x="3516248" y="3188589"/>
            <a:chExt cx="933450" cy="947419"/>
          </a:xfrm>
        </p:grpSpPr>
        <p:sp>
          <p:nvSpPr>
            <p:cNvPr id="24" name="object 24"/>
            <p:cNvSpPr/>
            <p:nvPr/>
          </p:nvSpPr>
          <p:spPr>
            <a:xfrm>
              <a:off x="3525773" y="3198114"/>
              <a:ext cx="914400" cy="928369"/>
            </a:xfrm>
            <a:custGeom>
              <a:avLst/>
              <a:gdLst/>
              <a:ahLst/>
              <a:cxnLst/>
              <a:rect l="l" t="t" r="r" b="b"/>
              <a:pathLst>
                <a:path w="914400" h="928370">
                  <a:moveTo>
                    <a:pt x="614679" y="0"/>
                  </a:moveTo>
                  <a:lnTo>
                    <a:pt x="627506" y="114300"/>
                  </a:lnTo>
                  <a:lnTo>
                    <a:pt x="584982" y="132909"/>
                  </a:lnTo>
                  <a:lnTo>
                    <a:pt x="543790" y="153269"/>
                  </a:lnTo>
                  <a:lnTo>
                    <a:pt x="503933" y="175379"/>
                  </a:lnTo>
                  <a:lnTo>
                    <a:pt x="465408" y="199240"/>
                  </a:lnTo>
                  <a:lnTo>
                    <a:pt x="428218" y="224852"/>
                  </a:lnTo>
                  <a:lnTo>
                    <a:pt x="392360" y="252215"/>
                  </a:lnTo>
                  <a:lnTo>
                    <a:pt x="357836" y="281329"/>
                  </a:lnTo>
                  <a:lnTo>
                    <a:pt x="324646" y="312193"/>
                  </a:lnTo>
                  <a:lnTo>
                    <a:pt x="292789" y="344808"/>
                  </a:lnTo>
                  <a:lnTo>
                    <a:pt x="262266" y="379173"/>
                  </a:lnTo>
                  <a:lnTo>
                    <a:pt x="233076" y="415290"/>
                  </a:lnTo>
                  <a:lnTo>
                    <a:pt x="205220" y="453156"/>
                  </a:lnTo>
                  <a:lnTo>
                    <a:pt x="178697" y="492774"/>
                  </a:lnTo>
                  <a:lnTo>
                    <a:pt x="153508" y="534143"/>
                  </a:lnTo>
                  <a:lnTo>
                    <a:pt x="129652" y="577262"/>
                  </a:lnTo>
                  <a:lnTo>
                    <a:pt x="107130" y="622132"/>
                  </a:lnTo>
                  <a:lnTo>
                    <a:pt x="85941" y="668752"/>
                  </a:lnTo>
                  <a:lnTo>
                    <a:pt x="66086" y="717123"/>
                  </a:lnTo>
                  <a:lnTo>
                    <a:pt x="47564" y="767245"/>
                  </a:lnTo>
                  <a:lnTo>
                    <a:pt x="30376" y="819118"/>
                  </a:lnTo>
                  <a:lnTo>
                    <a:pt x="14521" y="872741"/>
                  </a:lnTo>
                  <a:lnTo>
                    <a:pt x="0" y="928116"/>
                  </a:lnTo>
                  <a:lnTo>
                    <a:pt x="23328" y="870882"/>
                  </a:lnTo>
                  <a:lnTo>
                    <a:pt x="47594" y="816185"/>
                  </a:lnTo>
                  <a:lnTo>
                    <a:pt x="72797" y="764027"/>
                  </a:lnTo>
                  <a:lnTo>
                    <a:pt x="98938" y="714406"/>
                  </a:lnTo>
                  <a:lnTo>
                    <a:pt x="126015" y="667323"/>
                  </a:lnTo>
                  <a:lnTo>
                    <a:pt x="154030" y="622778"/>
                  </a:lnTo>
                  <a:lnTo>
                    <a:pt x="182982" y="580771"/>
                  </a:lnTo>
                  <a:lnTo>
                    <a:pt x="212872" y="541302"/>
                  </a:lnTo>
                  <a:lnTo>
                    <a:pt x="243699" y="504371"/>
                  </a:lnTo>
                  <a:lnTo>
                    <a:pt x="275463" y="469979"/>
                  </a:lnTo>
                  <a:lnTo>
                    <a:pt x="308164" y="438125"/>
                  </a:lnTo>
                  <a:lnTo>
                    <a:pt x="341802" y="408809"/>
                  </a:lnTo>
                  <a:lnTo>
                    <a:pt x="376378" y="382033"/>
                  </a:lnTo>
                  <a:lnTo>
                    <a:pt x="411891" y="357794"/>
                  </a:lnTo>
                  <a:lnTo>
                    <a:pt x="448341" y="336095"/>
                  </a:lnTo>
                  <a:lnTo>
                    <a:pt x="485729" y="316935"/>
                  </a:lnTo>
                  <a:lnTo>
                    <a:pt x="524054" y="300313"/>
                  </a:lnTo>
                  <a:lnTo>
                    <a:pt x="563316" y="286231"/>
                  </a:lnTo>
                  <a:lnTo>
                    <a:pt x="603515" y="274687"/>
                  </a:lnTo>
                  <a:lnTo>
                    <a:pt x="644651" y="265684"/>
                  </a:lnTo>
                  <a:lnTo>
                    <a:pt x="657478" y="379984"/>
                  </a:lnTo>
                  <a:lnTo>
                    <a:pt x="914400" y="143637"/>
                  </a:lnTo>
                  <a:lnTo>
                    <a:pt x="61467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25773" y="3198114"/>
              <a:ext cx="914400" cy="928369"/>
            </a:xfrm>
            <a:custGeom>
              <a:avLst/>
              <a:gdLst/>
              <a:ahLst/>
              <a:cxnLst/>
              <a:rect l="l" t="t" r="r" b="b"/>
              <a:pathLst>
                <a:path w="914400" h="928370">
                  <a:moveTo>
                    <a:pt x="0" y="928116"/>
                  </a:moveTo>
                  <a:lnTo>
                    <a:pt x="14521" y="872741"/>
                  </a:lnTo>
                  <a:lnTo>
                    <a:pt x="30376" y="819118"/>
                  </a:lnTo>
                  <a:lnTo>
                    <a:pt x="47564" y="767245"/>
                  </a:lnTo>
                  <a:lnTo>
                    <a:pt x="66086" y="717123"/>
                  </a:lnTo>
                  <a:lnTo>
                    <a:pt x="85941" y="668752"/>
                  </a:lnTo>
                  <a:lnTo>
                    <a:pt x="107130" y="622132"/>
                  </a:lnTo>
                  <a:lnTo>
                    <a:pt x="129652" y="577262"/>
                  </a:lnTo>
                  <a:lnTo>
                    <a:pt x="153508" y="534143"/>
                  </a:lnTo>
                  <a:lnTo>
                    <a:pt x="178697" y="492774"/>
                  </a:lnTo>
                  <a:lnTo>
                    <a:pt x="205220" y="453156"/>
                  </a:lnTo>
                  <a:lnTo>
                    <a:pt x="233076" y="415290"/>
                  </a:lnTo>
                  <a:lnTo>
                    <a:pt x="262266" y="379173"/>
                  </a:lnTo>
                  <a:lnTo>
                    <a:pt x="292789" y="344808"/>
                  </a:lnTo>
                  <a:lnTo>
                    <a:pt x="324646" y="312193"/>
                  </a:lnTo>
                  <a:lnTo>
                    <a:pt x="357836" y="281329"/>
                  </a:lnTo>
                  <a:lnTo>
                    <a:pt x="392360" y="252215"/>
                  </a:lnTo>
                  <a:lnTo>
                    <a:pt x="428218" y="224852"/>
                  </a:lnTo>
                  <a:lnTo>
                    <a:pt x="465408" y="199240"/>
                  </a:lnTo>
                  <a:lnTo>
                    <a:pt x="503933" y="175379"/>
                  </a:lnTo>
                  <a:lnTo>
                    <a:pt x="543790" y="153269"/>
                  </a:lnTo>
                  <a:lnTo>
                    <a:pt x="584982" y="132909"/>
                  </a:lnTo>
                  <a:lnTo>
                    <a:pt x="627506" y="114300"/>
                  </a:lnTo>
                  <a:lnTo>
                    <a:pt x="614679" y="0"/>
                  </a:lnTo>
                  <a:lnTo>
                    <a:pt x="914400" y="143637"/>
                  </a:lnTo>
                  <a:lnTo>
                    <a:pt x="657478" y="379984"/>
                  </a:lnTo>
                  <a:lnTo>
                    <a:pt x="644651" y="265684"/>
                  </a:lnTo>
                  <a:lnTo>
                    <a:pt x="603515" y="274687"/>
                  </a:lnTo>
                  <a:lnTo>
                    <a:pt x="563316" y="286231"/>
                  </a:lnTo>
                  <a:lnTo>
                    <a:pt x="524054" y="300313"/>
                  </a:lnTo>
                  <a:lnTo>
                    <a:pt x="485729" y="316935"/>
                  </a:lnTo>
                  <a:lnTo>
                    <a:pt x="448341" y="336095"/>
                  </a:lnTo>
                  <a:lnTo>
                    <a:pt x="411891" y="357794"/>
                  </a:lnTo>
                  <a:lnTo>
                    <a:pt x="376378" y="382033"/>
                  </a:lnTo>
                  <a:lnTo>
                    <a:pt x="341802" y="408809"/>
                  </a:lnTo>
                  <a:lnTo>
                    <a:pt x="308164" y="438125"/>
                  </a:lnTo>
                  <a:lnTo>
                    <a:pt x="275463" y="469979"/>
                  </a:lnTo>
                  <a:lnTo>
                    <a:pt x="243699" y="504371"/>
                  </a:lnTo>
                  <a:lnTo>
                    <a:pt x="212872" y="541302"/>
                  </a:lnTo>
                  <a:lnTo>
                    <a:pt x="182982" y="580771"/>
                  </a:lnTo>
                  <a:lnTo>
                    <a:pt x="154030" y="622778"/>
                  </a:lnTo>
                  <a:lnTo>
                    <a:pt x="126015" y="667323"/>
                  </a:lnTo>
                  <a:lnTo>
                    <a:pt x="98938" y="714406"/>
                  </a:lnTo>
                  <a:lnTo>
                    <a:pt x="72797" y="764027"/>
                  </a:lnTo>
                  <a:lnTo>
                    <a:pt x="47594" y="816185"/>
                  </a:lnTo>
                  <a:lnTo>
                    <a:pt x="23328" y="870882"/>
                  </a:lnTo>
                  <a:lnTo>
                    <a:pt x="0" y="92811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619246" y="3080766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6820" y="441705"/>
            <a:ext cx="8390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Insights-</a:t>
            </a:r>
            <a:r>
              <a:rPr spc="155" dirty="0"/>
              <a:t>The</a:t>
            </a:r>
            <a:r>
              <a:rPr spc="170" dirty="0"/>
              <a:t> </a:t>
            </a:r>
            <a:r>
              <a:rPr spc="70" dirty="0"/>
              <a:t>correlations-</a:t>
            </a:r>
            <a:r>
              <a:rPr dirty="0"/>
              <a:t>Top</a:t>
            </a:r>
            <a:r>
              <a:rPr spc="200" dirty="0"/>
              <a:t> </a:t>
            </a:r>
            <a:r>
              <a:rPr dirty="0"/>
              <a:t>10</a:t>
            </a:r>
            <a:r>
              <a:rPr spc="160" dirty="0"/>
              <a:t> </a:t>
            </a:r>
            <a:r>
              <a:rPr spc="135" dirty="0"/>
              <a:t>values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1669414" indent="190500">
              <a:lnSpc>
                <a:spcPts val="1510"/>
              </a:lnSpc>
              <a:spcBef>
                <a:spcPts val="295"/>
              </a:spcBef>
              <a:buAutoNum type="arabicPeriod"/>
              <a:tabLst>
                <a:tab pos="203200" algn="l"/>
              </a:tabLst>
            </a:pPr>
            <a:r>
              <a:rPr dirty="0"/>
              <a:t>Years</a:t>
            </a:r>
            <a:r>
              <a:rPr spc="180" dirty="0"/>
              <a:t> </a:t>
            </a:r>
            <a:r>
              <a:rPr dirty="0"/>
              <a:t>of</a:t>
            </a:r>
            <a:r>
              <a:rPr spc="170" dirty="0"/>
              <a:t> </a:t>
            </a:r>
            <a:r>
              <a:rPr spc="-10" dirty="0"/>
              <a:t>experience- </a:t>
            </a:r>
            <a:r>
              <a:rPr spc="175" dirty="0"/>
              <a:t>FLAG_EMP_PHONE</a:t>
            </a:r>
            <a:r>
              <a:rPr spc="85" dirty="0"/>
              <a:t> </a:t>
            </a:r>
            <a:r>
              <a:rPr spc="-50" dirty="0"/>
              <a:t>:</a:t>
            </a:r>
          </a:p>
          <a:p>
            <a:pPr marL="111760">
              <a:lnSpc>
                <a:spcPct val="100000"/>
              </a:lnSpc>
              <a:spcBef>
                <a:spcPts val="1410"/>
              </a:spcBef>
            </a:pPr>
            <a:r>
              <a:rPr dirty="0"/>
              <a:t>-</a:t>
            </a:r>
            <a:r>
              <a:rPr spc="-10" dirty="0"/>
              <a:t>0.999899227065333</a:t>
            </a:r>
          </a:p>
          <a:p>
            <a:pPr marL="161290" indent="-148590">
              <a:lnSpc>
                <a:spcPts val="1595"/>
              </a:lnSpc>
              <a:spcBef>
                <a:spcPts val="1440"/>
              </a:spcBef>
              <a:buAutoNum type="arabicPeriod" startAt="2"/>
              <a:tabLst>
                <a:tab pos="161290" algn="l"/>
              </a:tabLst>
            </a:pPr>
            <a:r>
              <a:rPr spc="135" dirty="0"/>
              <a:t>OBS_30_CNT_SOCIAL_CIRCLE-</a:t>
            </a:r>
          </a:p>
          <a:p>
            <a:pPr marL="12700">
              <a:lnSpc>
                <a:spcPts val="1595"/>
              </a:lnSpc>
            </a:pPr>
            <a:r>
              <a:rPr spc="140" dirty="0"/>
              <a:t>OBS_60_CNT_SOCIAL_CIRCLE:</a:t>
            </a: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pc="-10" dirty="0"/>
              <a:t>0.998064837349622</a:t>
            </a:r>
          </a:p>
          <a:p>
            <a:pPr marL="161290" indent="-148590">
              <a:lnSpc>
                <a:spcPct val="100000"/>
              </a:lnSpc>
              <a:spcBef>
                <a:spcPts val="1425"/>
              </a:spcBef>
              <a:buAutoNum type="arabicPeriod" startAt="3"/>
              <a:tabLst>
                <a:tab pos="161290" algn="l"/>
              </a:tabLst>
            </a:pPr>
            <a:r>
              <a:rPr spc="120" dirty="0"/>
              <a:t>AMT_CREDIT-</a:t>
            </a:r>
            <a:r>
              <a:rPr spc="145" dirty="0"/>
              <a:t>AMT_GOODS_PRICE: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pc="-10" dirty="0"/>
              <a:t>0.982432317758075</a:t>
            </a:r>
          </a:p>
          <a:p>
            <a:pPr marL="12700" marR="5080" indent="148590">
              <a:lnSpc>
                <a:spcPts val="1510"/>
              </a:lnSpc>
              <a:spcBef>
                <a:spcPts val="1625"/>
              </a:spcBef>
              <a:buAutoNum type="arabicPeriod" startAt="4"/>
              <a:tabLst>
                <a:tab pos="161290" algn="l"/>
              </a:tabLst>
            </a:pPr>
            <a:r>
              <a:rPr spc="135" dirty="0"/>
              <a:t>REGION_RATING_CLIENT- REGION_RATING_CLIENT_WITH_CITY:</a:t>
            </a: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pc="-10" dirty="0"/>
              <a:t>0.950768898851766</a:t>
            </a:r>
          </a:p>
          <a:p>
            <a:pPr marL="12700" marR="1262380" indent="148590">
              <a:lnSpc>
                <a:spcPts val="1510"/>
              </a:lnSpc>
              <a:spcBef>
                <a:spcPts val="1635"/>
              </a:spcBef>
              <a:buAutoNum type="arabicPeriod" startAt="5"/>
              <a:tabLst>
                <a:tab pos="161290" algn="l"/>
              </a:tabLst>
            </a:pPr>
            <a:r>
              <a:rPr spc="165" dirty="0"/>
              <a:t>CNT_CHILDERN</a:t>
            </a:r>
            <a:r>
              <a:rPr spc="120" dirty="0"/>
              <a:t> </a:t>
            </a:r>
            <a:r>
              <a:rPr spc="-50" dirty="0"/>
              <a:t>- </a:t>
            </a:r>
            <a:r>
              <a:rPr spc="135" dirty="0"/>
              <a:t>CNT_FAMILY_MEMBERS: </a:t>
            </a:r>
            <a:r>
              <a:rPr spc="-10" dirty="0"/>
              <a:t>0.892521874588344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72170" y="1116838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2403" y="1482978"/>
            <a:ext cx="3485515" cy="43738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18415" indent="148590">
              <a:lnSpc>
                <a:spcPts val="1510"/>
              </a:lnSpc>
              <a:spcBef>
                <a:spcPts val="295"/>
              </a:spcBef>
              <a:buSzPct val="92857"/>
              <a:buAutoNum type="arabicPeriod" startAt="6"/>
              <a:tabLst>
                <a:tab pos="161290" algn="l"/>
              </a:tabLst>
            </a:pPr>
            <a:r>
              <a:rPr sz="1400" spc="150" dirty="0">
                <a:solidFill>
                  <a:srgbClr val="FFFFFF"/>
                </a:solidFill>
                <a:latin typeface="Cambria"/>
                <a:cs typeface="Cambria"/>
              </a:rPr>
              <a:t>REG_REGION_NOT_WORK_REGION- </a:t>
            </a:r>
            <a:r>
              <a:rPr sz="1400" spc="145" dirty="0">
                <a:solidFill>
                  <a:srgbClr val="FFFFFF"/>
                </a:solidFill>
                <a:latin typeface="Cambria"/>
                <a:cs typeface="Cambria"/>
              </a:rPr>
              <a:t>LIVE_REGION_NOT_WORK_REGION: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spc="-10" dirty="0">
                <a:solidFill>
                  <a:srgbClr val="FFFFFF"/>
                </a:solidFill>
                <a:latin typeface="Cambria"/>
                <a:cs typeface="Cambria"/>
              </a:rPr>
              <a:t>0.806743885821316</a:t>
            </a:r>
            <a:endParaRPr sz="1400">
              <a:latin typeface="Cambria"/>
              <a:cs typeface="Cambria"/>
            </a:endParaRPr>
          </a:p>
          <a:p>
            <a:pPr marL="12700" marR="518795" indent="148590">
              <a:lnSpc>
                <a:spcPts val="1510"/>
              </a:lnSpc>
              <a:spcBef>
                <a:spcPts val="1630"/>
              </a:spcBef>
              <a:buSzPct val="92857"/>
              <a:buAutoNum type="arabicPeriod" startAt="7"/>
              <a:tabLst>
                <a:tab pos="161290" algn="l"/>
              </a:tabLst>
            </a:pPr>
            <a:r>
              <a:rPr sz="1400" spc="140" dirty="0">
                <a:solidFill>
                  <a:srgbClr val="FFFFFF"/>
                </a:solidFill>
                <a:latin typeface="Cambria"/>
                <a:cs typeface="Cambria"/>
              </a:rPr>
              <a:t>DEF_30_CNT_SOCIAL_CIRCLE- DEF_60_CNT_SOCIAL_CIRCLE: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spc="-10" dirty="0">
                <a:solidFill>
                  <a:srgbClr val="FFFFFF"/>
                </a:solidFill>
                <a:latin typeface="Cambria"/>
                <a:cs typeface="Cambria"/>
              </a:rPr>
              <a:t>0.890496347984347</a:t>
            </a:r>
            <a:endParaRPr sz="1400">
              <a:latin typeface="Cambria"/>
              <a:cs typeface="Cambria"/>
            </a:endParaRPr>
          </a:p>
          <a:p>
            <a:pPr marL="161290" indent="-148590">
              <a:lnSpc>
                <a:spcPts val="1595"/>
              </a:lnSpc>
              <a:spcBef>
                <a:spcPts val="1425"/>
              </a:spcBef>
              <a:buSzPct val="92857"/>
              <a:buAutoNum type="arabicPeriod" startAt="8"/>
              <a:tabLst>
                <a:tab pos="161290" algn="l"/>
              </a:tabLst>
            </a:pPr>
            <a:r>
              <a:rPr sz="1400" spc="135" dirty="0">
                <a:solidFill>
                  <a:srgbClr val="FFFFFF"/>
                </a:solidFill>
                <a:latin typeface="Cambria"/>
                <a:cs typeface="Cambria"/>
              </a:rPr>
              <a:t>REG_CITY_NOT_WORK_CITY-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595"/>
              </a:lnSpc>
            </a:pPr>
            <a:r>
              <a:rPr sz="1400" spc="140" dirty="0">
                <a:solidFill>
                  <a:srgbClr val="FFFFFF"/>
                </a:solidFill>
                <a:latin typeface="Cambria"/>
                <a:cs typeface="Cambria"/>
              </a:rPr>
              <a:t>LIVE_CITY_NOT_WORK_CITY;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spc="-10" dirty="0">
                <a:solidFill>
                  <a:srgbClr val="FFFFFF"/>
                </a:solidFill>
                <a:latin typeface="Cambria"/>
                <a:cs typeface="Cambria"/>
              </a:rPr>
              <a:t>0.783754676418725</a:t>
            </a:r>
            <a:endParaRPr sz="1400">
              <a:latin typeface="Cambria"/>
              <a:cs typeface="Cambria"/>
            </a:endParaRPr>
          </a:p>
          <a:p>
            <a:pPr marL="161290" indent="-148590">
              <a:lnSpc>
                <a:spcPct val="100000"/>
              </a:lnSpc>
              <a:spcBef>
                <a:spcPts val="1430"/>
              </a:spcBef>
              <a:buSzPct val="92857"/>
              <a:buAutoNum type="arabicPeriod" startAt="9"/>
              <a:tabLst>
                <a:tab pos="161290" algn="l"/>
              </a:tabLst>
            </a:pPr>
            <a:r>
              <a:rPr sz="1400" spc="125" dirty="0">
                <a:solidFill>
                  <a:srgbClr val="FFFFFF"/>
                </a:solidFill>
                <a:latin typeface="Cambria"/>
                <a:cs typeface="Cambria"/>
              </a:rPr>
              <a:t>AMT_ANNUITY-</a:t>
            </a:r>
            <a:r>
              <a:rPr sz="1400" spc="145" dirty="0">
                <a:solidFill>
                  <a:srgbClr val="FFFFFF"/>
                </a:solidFill>
                <a:latin typeface="Cambria"/>
                <a:cs typeface="Cambria"/>
              </a:rPr>
              <a:t>AMT_GOODS_PRICE: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400" spc="-10" dirty="0">
                <a:solidFill>
                  <a:srgbClr val="FFFFFF"/>
                </a:solidFill>
                <a:latin typeface="Cambria"/>
                <a:cs typeface="Cambria"/>
              </a:rPr>
              <a:t>0.749705184075139</a:t>
            </a:r>
            <a:endParaRPr sz="1400">
              <a:latin typeface="Cambria"/>
              <a:cs typeface="Cambria"/>
            </a:endParaRPr>
          </a:p>
          <a:p>
            <a:pPr marL="260350" indent="-247650">
              <a:lnSpc>
                <a:spcPct val="100000"/>
              </a:lnSpc>
              <a:spcBef>
                <a:spcPts val="1445"/>
              </a:spcBef>
              <a:buSzPct val="92857"/>
              <a:buAutoNum type="arabicPeriod" startAt="10"/>
              <a:tabLst>
                <a:tab pos="260350" algn="l"/>
              </a:tabLst>
            </a:pPr>
            <a:r>
              <a:rPr sz="1400" spc="120" dirty="0">
                <a:solidFill>
                  <a:srgbClr val="FFFFFF"/>
                </a:solidFill>
                <a:latin typeface="Cambria"/>
                <a:cs typeface="Cambria"/>
              </a:rPr>
              <a:t>AMT_CREDIT-AMT_ANNUITY: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400" spc="-10" dirty="0">
                <a:solidFill>
                  <a:srgbClr val="FFFFFF"/>
                </a:solidFill>
                <a:latin typeface="Cambria"/>
                <a:cs typeface="Cambria"/>
              </a:rPr>
              <a:t>0.749665201431795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6823" y="1988820"/>
            <a:ext cx="2540507" cy="25399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702" y="224154"/>
            <a:ext cx="30022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90" dirty="0">
                <a:latin typeface="Cambria"/>
                <a:cs typeface="Cambria"/>
              </a:rPr>
              <a:t>Key</a:t>
            </a:r>
            <a:r>
              <a:rPr sz="4000" b="1" spc="215" dirty="0">
                <a:latin typeface="Cambria"/>
                <a:cs typeface="Cambria"/>
              </a:rPr>
              <a:t> </a:t>
            </a:r>
            <a:r>
              <a:rPr sz="4000" b="1" spc="-10" dirty="0">
                <a:latin typeface="Cambria"/>
                <a:cs typeface="Cambria"/>
              </a:rPr>
              <a:t>findings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599" y="1155014"/>
            <a:ext cx="4875530" cy="440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163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Cleaning,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Removed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48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635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&gt;30% null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values;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filled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median.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0665" marR="396875" indent="-228600">
              <a:lnSpc>
                <a:spcPct val="7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/>
              <a:t>The</a:t>
            </a:r>
            <a:r>
              <a:rPr spc="-60" dirty="0"/>
              <a:t> </a:t>
            </a:r>
            <a:r>
              <a:rPr dirty="0"/>
              <a:t>Outliers</a:t>
            </a:r>
            <a:r>
              <a:rPr spc="-55" dirty="0"/>
              <a:t> </a:t>
            </a:r>
            <a:r>
              <a:rPr dirty="0"/>
              <a:t>were</a:t>
            </a:r>
            <a:r>
              <a:rPr spc="-15" dirty="0"/>
              <a:t> </a:t>
            </a:r>
            <a:r>
              <a:rPr dirty="0"/>
              <a:t>observed</a:t>
            </a:r>
            <a:r>
              <a:rPr spc="-3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income,</a:t>
            </a:r>
            <a:r>
              <a:rPr spc="-45" dirty="0"/>
              <a:t> </a:t>
            </a:r>
            <a:r>
              <a:rPr dirty="0"/>
              <a:t>children,</a:t>
            </a:r>
            <a:r>
              <a:rPr spc="-60" dirty="0"/>
              <a:t> </a:t>
            </a:r>
            <a:r>
              <a:rPr spc="-25" dirty="0"/>
              <a:t>and </a:t>
            </a:r>
            <a:r>
              <a:rPr dirty="0"/>
              <a:t>credit</a:t>
            </a:r>
            <a:r>
              <a:rPr spc="-40" dirty="0"/>
              <a:t> </a:t>
            </a:r>
            <a:r>
              <a:rPr dirty="0"/>
              <a:t>amount,</a:t>
            </a:r>
            <a:r>
              <a:rPr spc="-55" dirty="0"/>
              <a:t> </a:t>
            </a:r>
            <a:r>
              <a:rPr dirty="0"/>
              <a:t>especially</a:t>
            </a:r>
            <a:r>
              <a:rPr spc="-55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dirty="0"/>
              <a:t>clients</a:t>
            </a:r>
            <a:r>
              <a:rPr spc="-65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0" dirty="0"/>
              <a:t>payment </a:t>
            </a:r>
            <a:r>
              <a:rPr dirty="0"/>
              <a:t>difficulties</a:t>
            </a:r>
            <a:r>
              <a:rPr spc="-70" dirty="0"/>
              <a:t> </a:t>
            </a:r>
            <a:r>
              <a:rPr spc="-20" dirty="0"/>
              <a:t>(TARGET</a:t>
            </a:r>
            <a:r>
              <a:rPr spc="-25" dirty="0"/>
              <a:t> </a:t>
            </a:r>
            <a:r>
              <a:rPr dirty="0"/>
              <a:t>=</a:t>
            </a:r>
            <a:r>
              <a:rPr spc="-35" dirty="0"/>
              <a:t> </a:t>
            </a:r>
            <a:r>
              <a:rPr spc="-25" dirty="0"/>
              <a:t>1).</a:t>
            </a:r>
          </a:p>
          <a:p>
            <a:pPr marL="240665" indent="-227965">
              <a:lnSpc>
                <a:spcPts val="1630"/>
              </a:lnSpc>
              <a:spcBef>
                <a:spcPts val="103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Dataset</a:t>
            </a:r>
            <a:r>
              <a:rPr spc="-20" dirty="0"/>
              <a:t> </a:t>
            </a:r>
            <a:r>
              <a:rPr dirty="0"/>
              <a:t>was</a:t>
            </a:r>
            <a:r>
              <a:rPr spc="-35" dirty="0"/>
              <a:t> </a:t>
            </a:r>
            <a:r>
              <a:rPr dirty="0"/>
              <a:t>Highly</a:t>
            </a:r>
            <a:r>
              <a:rPr spc="-60" dirty="0"/>
              <a:t> </a:t>
            </a:r>
            <a:r>
              <a:rPr dirty="0"/>
              <a:t>imbalanced</a:t>
            </a:r>
            <a:r>
              <a:rPr spc="-4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only</a:t>
            </a:r>
            <a:r>
              <a:rPr spc="-35" dirty="0"/>
              <a:t> </a:t>
            </a:r>
            <a:r>
              <a:rPr dirty="0"/>
              <a:t>8%</a:t>
            </a:r>
            <a:r>
              <a:rPr spc="-15" dirty="0"/>
              <a:t> </a:t>
            </a:r>
            <a:r>
              <a:rPr spc="-10" dirty="0"/>
              <a:t>facing</a:t>
            </a:r>
          </a:p>
          <a:p>
            <a:pPr marL="240665">
              <a:lnSpc>
                <a:spcPts val="1630"/>
              </a:lnSpc>
            </a:pPr>
            <a:r>
              <a:rPr dirty="0"/>
              <a:t>payment</a:t>
            </a:r>
            <a:r>
              <a:rPr spc="-85" dirty="0"/>
              <a:t> </a:t>
            </a:r>
            <a:r>
              <a:rPr spc="-10" dirty="0"/>
              <a:t>difficulties.</a:t>
            </a:r>
          </a:p>
          <a:p>
            <a:pPr marL="240665" marR="228600" indent="-228600">
              <a:lnSpc>
                <a:spcPct val="7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/>
              <a:t>From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charts</a:t>
            </a:r>
            <a:r>
              <a:rPr spc="-50" dirty="0"/>
              <a:t> </a:t>
            </a:r>
            <a:r>
              <a:rPr dirty="0"/>
              <a:t>it</a:t>
            </a:r>
            <a:r>
              <a:rPr spc="-40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dirty="0"/>
              <a:t>evident</a:t>
            </a:r>
            <a:r>
              <a:rPr spc="-30" dirty="0"/>
              <a:t> </a:t>
            </a:r>
            <a:r>
              <a:rPr dirty="0"/>
              <a:t>that</a:t>
            </a:r>
            <a:r>
              <a:rPr spc="-55" dirty="0"/>
              <a:t> </a:t>
            </a:r>
            <a:r>
              <a:rPr dirty="0"/>
              <a:t>Bank</a:t>
            </a:r>
            <a:r>
              <a:rPr spc="-45" dirty="0"/>
              <a:t> </a:t>
            </a:r>
            <a:r>
              <a:rPr spc="-10" dirty="0"/>
              <a:t>prefers</a:t>
            </a:r>
            <a:r>
              <a:rPr spc="-20" dirty="0"/>
              <a:t> </a:t>
            </a:r>
            <a:r>
              <a:rPr dirty="0"/>
              <a:t>loans</a:t>
            </a:r>
            <a:r>
              <a:rPr spc="-50" dirty="0"/>
              <a:t> </a:t>
            </a:r>
            <a:r>
              <a:rPr spc="-25" dirty="0"/>
              <a:t>to </a:t>
            </a:r>
            <a:r>
              <a:rPr dirty="0"/>
              <a:t>senior</a:t>
            </a:r>
            <a:r>
              <a:rPr spc="-30" dirty="0"/>
              <a:t> </a:t>
            </a:r>
            <a:r>
              <a:rPr dirty="0"/>
              <a:t>clients</a:t>
            </a:r>
            <a:r>
              <a:rPr spc="-55" dirty="0"/>
              <a:t> </a:t>
            </a:r>
            <a:r>
              <a:rPr spc="-10" dirty="0"/>
              <a:t>(31-</a:t>
            </a:r>
            <a:r>
              <a:rPr dirty="0"/>
              <a:t>40</a:t>
            </a:r>
            <a:r>
              <a:rPr spc="-20" dirty="0"/>
              <a:t> </a:t>
            </a:r>
            <a:r>
              <a:rPr dirty="0"/>
              <a:t>age)</a:t>
            </a:r>
            <a:r>
              <a:rPr spc="-45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dirty="0"/>
              <a:t>fewer</a:t>
            </a:r>
            <a:r>
              <a:rPr spc="-20" dirty="0"/>
              <a:t> </a:t>
            </a:r>
            <a:r>
              <a:rPr spc="-10" dirty="0"/>
              <a:t>defaulters</a:t>
            </a:r>
            <a:r>
              <a:rPr spc="-45" dirty="0"/>
              <a:t> </a:t>
            </a:r>
            <a:r>
              <a:rPr spc="-20" dirty="0"/>
              <a:t>aged 60+.</a:t>
            </a:r>
          </a:p>
          <a:p>
            <a:pPr marL="240665" indent="-227965">
              <a:lnSpc>
                <a:spcPts val="1630"/>
              </a:lnSpc>
              <a:spcBef>
                <a:spcPts val="1019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/>
              <a:t>Newly</a:t>
            </a:r>
            <a:r>
              <a:rPr spc="-30" dirty="0"/>
              <a:t> </a:t>
            </a:r>
            <a:r>
              <a:rPr dirty="0"/>
              <a:t>employed</a:t>
            </a:r>
            <a:r>
              <a:rPr spc="-20" dirty="0"/>
              <a:t> </a:t>
            </a:r>
            <a:r>
              <a:rPr dirty="0"/>
              <a:t>clients</a:t>
            </a:r>
            <a:r>
              <a:rPr spc="-60" dirty="0"/>
              <a:t> </a:t>
            </a:r>
            <a:r>
              <a:rPr dirty="0"/>
              <a:t>have</a:t>
            </a:r>
            <a:r>
              <a:rPr spc="-50" dirty="0"/>
              <a:t> </a:t>
            </a:r>
            <a:r>
              <a:rPr dirty="0"/>
              <a:t>higher</a:t>
            </a:r>
            <a:r>
              <a:rPr spc="-55" dirty="0"/>
              <a:t> </a:t>
            </a:r>
            <a:r>
              <a:rPr spc="-10" dirty="0"/>
              <a:t>default</a:t>
            </a:r>
            <a:r>
              <a:rPr spc="-60" dirty="0"/>
              <a:t> </a:t>
            </a:r>
            <a:r>
              <a:rPr spc="-10" dirty="0"/>
              <a:t>rates,</a:t>
            </a:r>
            <a:r>
              <a:rPr spc="-45" dirty="0"/>
              <a:t> </a:t>
            </a:r>
            <a:r>
              <a:rPr spc="-10" dirty="0"/>
              <a:t>posing</a:t>
            </a:r>
          </a:p>
          <a:p>
            <a:pPr marL="240665">
              <a:lnSpc>
                <a:spcPts val="1630"/>
              </a:lnSpc>
            </a:pPr>
            <a:r>
              <a:rPr spc="-10" dirty="0"/>
              <a:t>risks.</a:t>
            </a:r>
          </a:p>
          <a:p>
            <a:pPr marL="240665" marR="103505" indent="-228600">
              <a:lnSpc>
                <a:spcPct val="70000"/>
              </a:lnSpc>
              <a:spcBef>
                <a:spcPts val="161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/>
              <a:t>There</a:t>
            </a:r>
            <a:r>
              <a:rPr spc="-20" dirty="0"/>
              <a:t> </a:t>
            </a:r>
            <a:r>
              <a:rPr dirty="0"/>
              <a:t>are</a:t>
            </a:r>
            <a:r>
              <a:rPr spc="-20" dirty="0"/>
              <a:t> </a:t>
            </a:r>
            <a:r>
              <a:rPr dirty="0"/>
              <a:t>Slightly</a:t>
            </a:r>
            <a:r>
              <a:rPr spc="-60" dirty="0"/>
              <a:t> </a:t>
            </a:r>
            <a:r>
              <a:rPr dirty="0"/>
              <a:t>higher</a:t>
            </a:r>
            <a:r>
              <a:rPr spc="-40" dirty="0"/>
              <a:t> </a:t>
            </a:r>
            <a:r>
              <a:rPr spc="-10" dirty="0"/>
              <a:t>default</a:t>
            </a:r>
            <a:r>
              <a:rPr spc="-45" dirty="0"/>
              <a:t> </a:t>
            </a:r>
            <a:r>
              <a:rPr spc="-10" dirty="0"/>
              <a:t>rates</a:t>
            </a:r>
            <a:r>
              <a:rPr spc="-30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females</a:t>
            </a:r>
            <a:r>
              <a:rPr spc="-35" dirty="0"/>
              <a:t> </a:t>
            </a:r>
            <a:r>
              <a:rPr dirty="0"/>
              <a:t>than</a:t>
            </a:r>
            <a:r>
              <a:rPr spc="-50" dirty="0"/>
              <a:t> </a:t>
            </a:r>
            <a:r>
              <a:rPr spc="-25" dirty="0"/>
              <a:t>in </a:t>
            </a:r>
            <a:r>
              <a:rPr dirty="0"/>
              <a:t>males</a:t>
            </a:r>
            <a:r>
              <a:rPr spc="-35" dirty="0"/>
              <a:t> </a:t>
            </a:r>
            <a:r>
              <a:rPr dirty="0"/>
              <a:t>but</a:t>
            </a:r>
            <a:r>
              <a:rPr spc="-30" dirty="0"/>
              <a:t> </a:t>
            </a:r>
            <a:r>
              <a:rPr spc="-10" dirty="0"/>
              <a:t>compared</a:t>
            </a:r>
            <a:r>
              <a:rPr spc="-1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number</a:t>
            </a:r>
            <a:r>
              <a:rPr spc="-1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loans</a:t>
            </a:r>
            <a:r>
              <a:rPr spc="-35" dirty="0"/>
              <a:t> </a:t>
            </a:r>
            <a:r>
              <a:rPr spc="-10" dirty="0"/>
              <a:t>taken, </a:t>
            </a:r>
            <a:r>
              <a:rPr dirty="0"/>
              <a:t>Females</a:t>
            </a:r>
            <a:r>
              <a:rPr spc="-60" dirty="0"/>
              <a:t> </a:t>
            </a:r>
            <a:r>
              <a:rPr dirty="0"/>
              <a:t>are</a:t>
            </a:r>
            <a:r>
              <a:rPr spc="-45" dirty="0"/>
              <a:t> </a:t>
            </a:r>
            <a:r>
              <a:rPr dirty="0"/>
              <a:t>way</a:t>
            </a:r>
            <a:r>
              <a:rPr spc="-65" dirty="0"/>
              <a:t> </a:t>
            </a:r>
            <a:r>
              <a:rPr spc="-10" dirty="0"/>
              <a:t>behind.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8599" y="4935728"/>
            <a:ext cx="4943475" cy="152971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0665" marR="399415" indent="-228600">
              <a:lnSpc>
                <a:spcPct val="7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Secondary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education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largest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loan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takers.</a:t>
            </a:r>
            <a:endParaRPr sz="1600">
              <a:latin typeface="Calibri"/>
              <a:cs typeface="Calibri"/>
            </a:endParaRPr>
          </a:p>
          <a:p>
            <a:pPr marL="240665" marR="411480" indent="-228600">
              <a:lnSpc>
                <a:spcPct val="7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takers,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lowest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rate.</a:t>
            </a:r>
            <a:endParaRPr sz="1600">
              <a:latin typeface="Calibri"/>
              <a:cs typeface="Calibri"/>
            </a:endParaRPr>
          </a:p>
          <a:p>
            <a:pPr marL="240665" marR="5080" indent="-228600">
              <a:lnSpc>
                <a:spcPct val="70000"/>
              </a:lnSpc>
              <a:spcBef>
                <a:spcPts val="160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r>
              <a:rPr sz="1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correlations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features,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aiding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assessment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decisions.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7056" y="4017264"/>
            <a:ext cx="4122420" cy="25709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57772" y="4319270"/>
            <a:ext cx="1033144" cy="798195"/>
            <a:chOff x="6057772" y="4319270"/>
            <a:chExt cx="1033144" cy="798195"/>
          </a:xfrm>
        </p:grpSpPr>
        <p:sp>
          <p:nvSpPr>
            <p:cNvPr id="8" name="object 8"/>
            <p:cNvSpPr/>
            <p:nvPr/>
          </p:nvSpPr>
          <p:spPr>
            <a:xfrm>
              <a:off x="6067297" y="4328795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94234" y="0"/>
                  </a:moveTo>
                  <a:lnTo>
                    <a:pt x="0" y="319023"/>
                  </a:lnTo>
                  <a:lnTo>
                    <a:pt x="110871" y="288162"/>
                  </a:lnTo>
                  <a:lnTo>
                    <a:pt x="135996" y="327231"/>
                  </a:lnTo>
                  <a:lnTo>
                    <a:pt x="162639" y="364703"/>
                  </a:lnTo>
                  <a:lnTo>
                    <a:pt x="190800" y="400578"/>
                  </a:lnTo>
                  <a:lnTo>
                    <a:pt x="220478" y="434858"/>
                  </a:lnTo>
                  <a:lnTo>
                    <a:pt x="251674" y="467541"/>
                  </a:lnTo>
                  <a:lnTo>
                    <a:pt x="284387" y="498628"/>
                  </a:lnTo>
                  <a:lnTo>
                    <a:pt x="318617" y="528119"/>
                  </a:lnTo>
                  <a:lnTo>
                    <a:pt x="354364" y="556015"/>
                  </a:lnTo>
                  <a:lnTo>
                    <a:pt x="391629" y="582314"/>
                  </a:lnTo>
                  <a:lnTo>
                    <a:pt x="430411" y="607018"/>
                  </a:lnTo>
                  <a:lnTo>
                    <a:pt x="470709" y="630126"/>
                  </a:lnTo>
                  <a:lnTo>
                    <a:pt x="512525" y="651638"/>
                  </a:lnTo>
                  <a:lnTo>
                    <a:pt x="555857" y="671555"/>
                  </a:lnTo>
                  <a:lnTo>
                    <a:pt x="600706" y="689876"/>
                  </a:lnTo>
                  <a:lnTo>
                    <a:pt x="647072" y="706602"/>
                  </a:lnTo>
                  <a:lnTo>
                    <a:pt x="694954" y="721733"/>
                  </a:lnTo>
                  <a:lnTo>
                    <a:pt x="744354" y="735268"/>
                  </a:lnTo>
                  <a:lnTo>
                    <a:pt x="795269" y="747208"/>
                  </a:lnTo>
                  <a:lnTo>
                    <a:pt x="847701" y="757553"/>
                  </a:lnTo>
                  <a:lnTo>
                    <a:pt x="901649" y="766303"/>
                  </a:lnTo>
                  <a:lnTo>
                    <a:pt x="957114" y="773458"/>
                  </a:lnTo>
                  <a:lnTo>
                    <a:pt x="1014095" y="779017"/>
                  </a:lnTo>
                  <a:lnTo>
                    <a:pt x="953876" y="765056"/>
                  </a:lnTo>
                  <a:lnTo>
                    <a:pt x="896015" y="749764"/>
                  </a:lnTo>
                  <a:lnTo>
                    <a:pt x="840512" y="733144"/>
                  </a:lnTo>
                  <a:lnTo>
                    <a:pt x="787368" y="715193"/>
                  </a:lnTo>
                  <a:lnTo>
                    <a:pt x="736582" y="695914"/>
                  </a:lnTo>
                  <a:lnTo>
                    <a:pt x="688153" y="675305"/>
                  </a:lnTo>
                  <a:lnTo>
                    <a:pt x="642083" y="653367"/>
                  </a:lnTo>
                  <a:lnTo>
                    <a:pt x="598370" y="630100"/>
                  </a:lnTo>
                  <a:lnTo>
                    <a:pt x="557014" y="605505"/>
                  </a:lnTo>
                  <a:lnTo>
                    <a:pt x="518017" y="579580"/>
                  </a:lnTo>
                  <a:lnTo>
                    <a:pt x="481376" y="552326"/>
                  </a:lnTo>
                  <a:lnTo>
                    <a:pt x="447093" y="523744"/>
                  </a:lnTo>
                  <a:lnTo>
                    <a:pt x="415168" y="493834"/>
                  </a:lnTo>
                  <a:lnTo>
                    <a:pt x="385599" y="462595"/>
                  </a:lnTo>
                  <a:lnTo>
                    <a:pt x="358388" y="430027"/>
                  </a:lnTo>
                  <a:lnTo>
                    <a:pt x="333533" y="396132"/>
                  </a:lnTo>
                  <a:lnTo>
                    <a:pt x="311035" y="360908"/>
                  </a:lnTo>
                  <a:lnTo>
                    <a:pt x="290894" y="324356"/>
                  </a:lnTo>
                  <a:lnTo>
                    <a:pt x="273110" y="286476"/>
                  </a:lnTo>
                  <a:lnTo>
                    <a:pt x="257682" y="247268"/>
                  </a:lnTo>
                  <a:lnTo>
                    <a:pt x="368553" y="216407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7297" y="4328795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1014095" y="779017"/>
                  </a:moveTo>
                  <a:lnTo>
                    <a:pt x="957114" y="773458"/>
                  </a:lnTo>
                  <a:lnTo>
                    <a:pt x="901649" y="766303"/>
                  </a:lnTo>
                  <a:lnTo>
                    <a:pt x="847701" y="757553"/>
                  </a:lnTo>
                  <a:lnTo>
                    <a:pt x="795269" y="747208"/>
                  </a:lnTo>
                  <a:lnTo>
                    <a:pt x="744354" y="735268"/>
                  </a:lnTo>
                  <a:lnTo>
                    <a:pt x="694954" y="721733"/>
                  </a:lnTo>
                  <a:lnTo>
                    <a:pt x="647072" y="706602"/>
                  </a:lnTo>
                  <a:lnTo>
                    <a:pt x="600706" y="689876"/>
                  </a:lnTo>
                  <a:lnTo>
                    <a:pt x="555857" y="671555"/>
                  </a:lnTo>
                  <a:lnTo>
                    <a:pt x="512525" y="651638"/>
                  </a:lnTo>
                  <a:lnTo>
                    <a:pt x="470709" y="630126"/>
                  </a:lnTo>
                  <a:lnTo>
                    <a:pt x="430411" y="607018"/>
                  </a:lnTo>
                  <a:lnTo>
                    <a:pt x="391629" y="582314"/>
                  </a:lnTo>
                  <a:lnTo>
                    <a:pt x="354364" y="556015"/>
                  </a:lnTo>
                  <a:lnTo>
                    <a:pt x="318617" y="528119"/>
                  </a:lnTo>
                  <a:lnTo>
                    <a:pt x="284387" y="498628"/>
                  </a:lnTo>
                  <a:lnTo>
                    <a:pt x="251674" y="467541"/>
                  </a:lnTo>
                  <a:lnTo>
                    <a:pt x="220478" y="434858"/>
                  </a:lnTo>
                  <a:lnTo>
                    <a:pt x="190800" y="400578"/>
                  </a:lnTo>
                  <a:lnTo>
                    <a:pt x="162639" y="364703"/>
                  </a:lnTo>
                  <a:lnTo>
                    <a:pt x="135996" y="327231"/>
                  </a:lnTo>
                  <a:lnTo>
                    <a:pt x="110871" y="288162"/>
                  </a:lnTo>
                  <a:lnTo>
                    <a:pt x="0" y="319023"/>
                  </a:lnTo>
                  <a:lnTo>
                    <a:pt x="94234" y="0"/>
                  </a:lnTo>
                  <a:lnTo>
                    <a:pt x="368553" y="216407"/>
                  </a:lnTo>
                  <a:lnTo>
                    <a:pt x="257682" y="247268"/>
                  </a:lnTo>
                  <a:lnTo>
                    <a:pt x="273110" y="286476"/>
                  </a:lnTo>
                  <a:lnTo>
                    <a:pt x="290894" y="324356"/>
                  </a:lnTo>
                  <a:lnTo>
                    <a:pt x="311035" y="360908"/>
                  </a:lnTo>
                  <a:lnTo>
                    <a:pt x="333533" y="396132"/>
                  </a:lnTo>
                  <a:lnTo>
                    <a:pt x="358388" y="430027"/>
                  </a:lnTo>
                  <a:lnTo>
                    <a:pt x="385599" y="462595"/>
                  </a:lnTo>
                  <a:lnTo>
                    <a:pt x="415168" y="493834"/>
                  </a:lnTo>
                  <a:lnTo>
                    <a:pt x="447093" y="523744"/>
                  </a:lnTo>
                  <a:lnTo>
                    <a:pt x="481376" y="552326"/>
                  </a:lnTo>
                  <a:lnTo>
                    <a:pt x="518017" y="579580"/>
                  </a:lnTo>
                  <a:lnTo>
                    <a:pt x="557014" y="605505"/>
                  </a:lnTo>
                  <a:lnTo>
                    <a:pt x="598370" y="630100"/>
                  </a:lnTo>
                  <a:lnTo>
                    <a:pt x="642083" y="653367"/>
                  </a:lnTo>
                  <a:lnTo>
                    <a:pt x="688153" y="675305"/>
                  </a:lnTo>
                  <a:lnTo>
                    <a:pt x="736582" y="695914"/>
                  </a:lnTo>
                  <a:lnTo>
                    <a:pt x="787368" y="715193"/>
                  </a:lnTo>
                  <a:lnTo>
                    <a:pt x="840512" y="733144"/>
                  </a:lnTo>
                  <a:lnTo>
                    <a:pt x="896015" y="749764"/>
                  </a:lnTo>
                  <a:lnTo>
                    <a:pt x="953876" y="765056"/>
                  </a:lnTo>
                  <a:lnTo>
                    <a:pt x="1014095" y="77901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88202" y="4149090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94476" y="1796238"/>
            <a:ext cx="1794510" cy="2128520"/>
            <a:chOff x="6094476" y="1796238"/>
            <a:chExt cx="1794510" cy="2128520"/>
          </a:xfrm>
        </p:grpSpPr>
        <p:sp>
          <p:nvSpPr>
            <p:cNvPr id="12" name="object 12"/>
            <p:cNvSpPr/>
            <p:nvPr/>
          </p:nvSpPr>
          <p:spPr>
            <a:xfrm>
              <a:off x="6782689" y="1805763"/>
              <a:ext cx="1096645" cy="551815"/>
            </a:xfrm>
            <a:custGeom>
              <a:avLst/>
              <a:gdLst/>
              <a:ahLst/>
              <a:cxnLst/>
              <a:rect l="l" t="t" r="r" b="b"/>
              <a:pathLst>
                <a:path w="1096645" h="551814">
                  <a:moveTo>
                    <a:pt x="272205" y="0"/>
                  </a:moveTo>
                  <a:lnTo>
                    <a:pt x="219917" y="1019"/>
                  </a:lnTo>
                  <a:lnTo>
                    <a:pt x="166552" y="3959"/>
                  </a:lnTo>
                  <a:lnTo>
                    <a:pt x="112111" y="8821"/>
                  </a:lnTo>
                  <a:lnTo>
                    <a:pt x="56594" y="15603"/>
                  </a:lnTo>
                  <a:lnTo>
                    <a:pt x="0" y="24306"/>
                  </a:lnTo>
                  <a:lnTo>
                    <a:pt x="61809" y="22955"/>
                  </a:lnTo>
                  <a:lnTo>
                    <a:pt x="121661" y="23472"/>
                  </a:lnTo>
                  <a:lnTo>
                    <a:pt x="179554" y="25858"/>
                  </a:lnTo>
                  <a:lnTo>
                    <a:pt x="235490" y="30114"/>
                  </a:lnTo>
                  <a:lnTo>
                    <a:pt x="289468" y="36238"/>
                  </a:lnTo>
                  <a:lnTo>
                    <a:pt x="341489" y="44232"/>
                  </a:lnTo>
                  <a:lnTo>
                    <a:pt x="391553" y="54096"/>
                  </a:lnTo>
                  <a:lnTo>
                    <a:pt x="439659" y="65828"/>
                  </a:lnTo>
                  <a:lnTo>
                    <a:pt x="485809" y="79431"/>
                  </a:lnTo>
                  <a:lnTo>
                    <a:pt x="530002" y="94903"/>
                  </a:lnTo>
                  <a:lnTo>
                    <a:pt x="572239" y="112244"/>
                  </a:lnTo>
                  <a:lnTo>
                    <a:pt x="612519" y="131456"/>
                  </a:lnTo>
                  <a:lnTo>
                    <a:pt x="650844" y="152537"/>
                  </a:lnTo>
                  <a:lnTo>
                    <a:pt x="687213" y="175489"/>
                  </a:lnTo>
                  <a:lnTo>
                    <a:pt x="721625" y="200311"/>
                  </a:lnTo>
                  <a:lnTo>
                    <a:pt x="754083" y="227003"/>
                  </a:lnTo>
                  <a:lnTo>
                    <a:pt x="784585" y="255565"/>
                  </a:lnTo>
                  <a:lnTo>
                    <a:pt x="813132" y="285997"/>
                  </a:lnTo>
                  <a:lnTo>
                    <a:pt x="839724" y="318301"/>
                  </a:lnTo>
                  <a:lnTo>
                    <a:pt x="864361" y="352474"/>
                  </a:lnTo>
                  <a:lnTo>
                    <a:pt x="764666" y="409878"/>
                  </a:lnTo>
                  <a:lnTo>
                    <a:pt x="1083944" y="551610"/>
                  </a:lnTo>
                  <a:lnTo>
                    <a:pt x="1096263" y="219251"/>
                  </a:lnTo>
                  <a:lnTo>
                    <a:pt x="996568" y="276655"/>
                  </a:lnTo>
                  <a:lnTo>
                    <a:pt x="962556" y="245006"/>
                  </a:lnTo>
                  <a:lnTo>
                    <a:pt x="927469" y="215280"/>
                  </a:lnTo>
                  <a:lnTo>
                    <a:pt x="891308" y="187475"/>
                  </a:lnTo>
                  <a:lnTo>
                    <a:pt x="854073" y="161593"/>
                  </a:lnTo>
                  <a:lnTo>
                    <a:pt x="815764" y="137632"/>
                  </a:lnTo>
                  <a:lnTo>
                    <a:pt x="776380" y="115594"/>
                  </a:lnTo>
                  <a:lnTo>
                    <a:pt x="735922" y="95477"/>
                  </a:lnTo>
                  <a:lnTo>
                    <a:pt x="694389" y="77282"/>
                  </a:lnTo>
                  <a:lnTo>
                    <a:pt x="651781" y="61009"/>
                  </a:lnTo>
                  <a:lnTo>
                    <a:pt x="608098" y="46658"/>
                  </a:lnTo>
                  <a:lnTo>
                    <a:pt x="563340" y="34228"/>
                  </a:lnTo>
                  <a:lnTo>
                    <a:pt x="517506" y="23720"/>
                  </a:lnTo>
                  <a:lnTo>
                    <a:pt x="470598" y="15133"/>
                  </a:lnTo>
                  <a:lnTo>
                    <a:pt x="422613" y="8468"/>
                  </a:lnTo>
                  <a:lnTo>
                    <a:pt x="373553" y="3724"/>
                  </a:lnTo>
                  <a:lnTo>
                    <a:pt x="323417" y="901"/>
                  </a:lnTo>
                  <a:lnTo>
                    <a:pt x="2722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2689" y="1805763"/>
              <a:ext cx="1096645" cy="551815"/>
            </a:xfrm>
            <a:custGeom>
              <a:avLst/>
              <a:gdLst/>
              <a:ahLst/>
              <a:cxnLst/>
              <a:rect l="l" t="t" r="r" b="b"/>
              <a:pathLst>
                <a:path w="1096645" h="551814">
                  <a:moveTo>
                    <a:pt x="0" y="24306"/>
                  </a:moveTo>
                  <a:lnTo>
                    <a:pt x="56594" y="15603"/>
                  </a:lnTo>
                  <a:lnTo>
                    <a:pt x="112111" y="8821"/>
                  </a:lnTo>
                  <a:lnTo>
                    <a:pt x="166552" y="3959"/>
                  </a:lnTo>
                  <a:lnTo>
                    <a:pt x="219917" y="1019"/>
                  </a:lnTo>
                  <a:lnTo>
                    <a:pt x="272205" y="0"/>
                  </a:lnTo>
                  <a:lnTo>
                    <a:pt x="323417" y="901"/>
                  </a:lnTo>
                  <a:lnTo>
                    <a:pt x="373553" y="3724"/>
                  </a:lnTo>
                  <a:lnTo>
                    <a:pt x="422613" y="8468"/>
                  </a:lnTo>
                  <a:lnTo>
                    <a:pt x="470598" y="15133"/>
                  </a:lnTo>
                  <a:lnTo>
                    <a:pt x="517506" y="23720"/>
                  </a:lnTo>
                  <a:lnTo>
                    <a:pt x="563340" y="34228"/>
                  </a:lnTo>
                  <a:lnTo>
                    <a:pt x="608098" y="46658"/>
                  </a:lnTo>
                  <a:lnTo>
                    <a:pt x="651781" y="61009"/>
                  </a:lnTo>
                  <a:lnTo>
                    <a:pt x="694389" y="77282"/>
                  </a:lnTo>
                  <a:lnTo>
                    <a:pt x="735922" y="95477"/>
                  </a:lnTo>
                  <a:lnTo>
                    <a:pt x="776380" y="115594"/>
                  </a:lnTo>
                  <a:lnTo>
                    <a:pt x="815764" y="137632"/>
                  </a:lnTo>
                  <a:lnTo>
                    <a:pt x="854073" y="161593"/>
                  </a:lnTo>
                  <a:lnTo>
                    <a:pt x="891308" y="187475"/>
                  </a:lnTo>
                  <a:lnTo>
                    <a:pt x="927469" y="215280"/>
                  </a:lnTo>
                  <a:lnTo>
                    <a:pt x="962556" y="245006"/>
                  </a:lnTo>
                  <a:lnTo>
                    <a:pt x="996568" y="276655"/>
                  </a:lnTo>
                  <a:lnTo>
                    <a:pt x="1096263" y="219251"/>
                  </a:lnTo>
                  <a:lnTo>
                    <a:pt x="1083944" y="551610"/>
                  </a:lnTo>
                  <a:lnTo>
                    <a:pt x="764666" y="409878"/>
                  </a:lnTo>
                  <a:lnTo>
                    <a:pt x="864361" y="352474"/>
                  </a:lnTo>
                  <a:lnTo>
                    <a:pt x="839724" y="318301"/>
                  </a:lnTo>
                  <a:lnTo>
                    <a:pt x="813132" y="285997"/>
                  </a:lnTo>
                  <a:lnTo>
                    <a:pt x="784585" y="255565"/>
                  </a:lnTo>
                  <a:lnTo>
                    <a:pt x="754083" y="227003"/>
                  </a:lnTo>
                  <a:lnTo>
                    <a:pt x="721625" y="200311"/>
                  </a:lnTo>
                  <a:lnTo>
                    <a:pt x="687213" y="175489"/>
                  </a:lnTo>
                  <a:lnTo>
                    <a:pt x="650844" y="152537"/>
                  </a:lnTo>
                  <a:lnTo>
                    <a:pt x="612519" y="131456"/>
                  </a:lnTo>
                  <a:lnTo>
                    <a:pt x="572239" y="112244"/>
                  </a:lnTo>
                  <a:lnTo>
                    <a:pt x="530002" y="94903"/>
                  </a:lnTo>
                  <a:lnTo>
                    <a:pt x="485809" y="79431"/>
                  </a:lnTo>
                  <a:lnTo>
                    <a:pt x="439659" y="65828"/>
                  </a:lnTo>
                  <a:lnTo>
                    <a:pt x="391553" y="54096"/>
                  </a:lnTo>
                  <a:lnTo>
                    <a:pt x="341489" y="44232"/>
                  </a:lnTo>
                  <a:lnTo>
                    <a:pt x="289468" y="36238"/>
                  </a:lnTo>
                  <a:lnTo>
                    <a:pt x="235490" y="30114"/>
                  </a:lnTo>
                  <a:lnTo>
                    <a:pt x="179554" y="25858"/>
                  </a:lnTo>
                  <a:lnTo>
                    <a:pt x="121661" y="23472"/>
                  </a:lnTo>
                  <a:lnTo>
                    <a:pt x="61809" y="22955"/>
                  </a:lnTo>
                  <a:lnTo>
                    <a:pt x="0" y="2430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4476" y="2331719"/>
              <a:ext cx="1592579" cy="15925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028180" y="1483868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702" y="224154"/>
            <a:ext cx="2852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latin typeface="Cambria"/>
                <a:cs typeface="Cambria"/>
              </a:rPr>
              <a:t>Conclusions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599" y="871855"/>
            <a:ext cx="4502785" cy="70040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0665" marR="5080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bank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outliers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payment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minimize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risks</a:t>
            </a:r>
            <a:r>
              <a:rPr sz="17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defaulting</a:t>
            </a:r>
            <a:r>
              <a:rPr sz="17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clients.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599" y="1696593"/>
            <a:ext cx="4937125" cy="23507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0665" marR="347980" indent="-228600">
              <a:lnSpc>
                <a:spcPct val="8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imbalanced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dataset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necessitates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appropriate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imbalance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modeling.</a:t>
            </a:r>
            <a:endParaRPr sz="1700">
              <a:latin typeface="Calibri"/>
              <a:cs typeface="Calibri"/>
            </a:endParaRPr>
          </a:p>
          <a:p>
            <a:pPr marL="240665" marR="5080" indent="-228600">
              <a:lnSpc>
                <a:spcPct val="80000"/>
              </a:lnSpc>
              <a:spcBef>
                <a:spcPts val="161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bank's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preference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granting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loans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comparatively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senior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seems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reasonable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stability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backgrounds,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chart.</a:t>
            </a: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ts val="1835"/>
              </a:lnSpc>
              <a:spcBef>
                <a:spcPts val="118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7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employment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endParaRPr sz="1700">
              <a:latin typeface="Calibri"/>
              <a:cs typeface="Calibri"/>
            </a:endParaRPr>
          </a:p>
          <a:p>
            <a:pPr marL="240665">
              <a:lnSpc>
                <a:spcPts val="1835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closer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scrutiny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approval.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599" y="4172203"/>
            <a:ext cx="4777740" cy="214376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0665" marR="5080" indent="-228600">
              <a:lnSpc>
                <a:spcPct val="8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Further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investigation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male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show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slightly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rates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loans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taken.</a:t>
            </a:r>
            <a:endParaRPr sz="1700">
              <a:latin typeface="Calibri"/>
              <a:cs typeface="Calibri"/>
            </a:endParaRPr>
          </a:p>
          <a:p>
            <a:pPr marL="240665" marR="5715" indent="-228600">
              <a:lnSpc>
                <a:spcPct val="80100"/>
              </a:lnSpc>
              <a:spcBef>
                <a:spcPts val="160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Focusing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secondary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education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might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beneficial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largest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customer segment.</a:t>
            </a:r>
            <a:endParaRPr sz="1700">
              <a:latin typeface="Calibri"/>
              <a:cs typeface="Calibri"/>
            </a:endParaRPr>
          </a:p>
          <a:p>
            <a:pPr marL="240665" marR="227965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7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7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sz="17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special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attention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uptake.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7056" y="4017264"/>
            <a:ext cx="4122420" cy="25709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57772" y="4319270"/>
            <a:ext cx="1033144" cy="798195"/>
            <a:chOff x="6057772" y="4319270"/>
            <a:chExt cx="1033144" cy="798195"/>
          </a:xfrm>
        </p:grpSpPr>
        <p:sp>
          <p:nvSpPr>
            <p:cNvPr id="8" name="object 8"/>
            <p:cNvSpPr/>
            <p:nvPr/>
          </p:nvSpPr>
          <p:spPr>
            <a:xfrm>
              <a:off x="6067297" y="4328795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94234" y="0"/>
                  </a:moveTo>
                  <a:lnTo>
                    <a:pt x="0" y="319023"/>
                  </a:lnTo>
                  <a:lnTo>
                    <a:pt x="110871" y="288162"/>
                  </a:lnTo>
                  <a:lnTo>
                    <a:pt x="135996" y="327231"/>
                  </a:lnTo>
                  <a:lnTo>
                    <a:pt x="162639" y="364703"/>
                  </a:lnTo>
                  <a:lnTo>
                    <a:pt x="190800" y="400578"/>
                  </a:lnTo>
                  <a:lnTo>
                    <a:pt x="220478" y="434858"/>
                  </a:lnTo>
                  <a:lnTo>
                    <a:pt x="251674" y="467541"/>
                  </a:lnTo>
                  <a:lnTo>
                    <a:pt x="284387" y="498628"/>
                  </a:lnTo>
                  <a:lnTo>
                    <a:pt x="318617" y="528119"/>
                  </a:lnTo>
                  <a:lnTo>
                    <a:pt x="354364" y="556015"/>
                  </a:lnTo>
                  <a:lnTo>
                    <a:pt x="391629" y="582314"/>
                  </a:lnTo>
                  <a:lnTo>
                    <a:pt x="430411" y="607018"/>
                  </a:lnTo>
                  <a:lnTo>
                    <a:pt x="470709" y="630126"/>
                  </a:lnTo>
                  <a:lnTo>
                    <a:pt x="512525" y="651638"/>
                  </a:lnTo>
                  <a:lnTo>
                    <a:pt x="555857" y="671555"/>
                  </a:lnTo>
                  <a:lnTo>
                    <a:pt x="600706" y="689876"/>
                  </a:lnTo>
                  <a:lnTo>
                    <a:pt x="647072" y="706602"/>
                  </a:lnTo>
                  <a:lnTo>
                    <a:pt x="694954" y="721733"/>
                  </a:lnTo>
                  <a:lnTo>
                    <a:pt x="744354" y="735268"/>
                  </a:lnTo>
                  <a:lnTo>
                    <a:pt x="795269" y="747208"/>
                  </a:lnTo>
                  <a:lnTo>
                    <a:pt x="847701" y="757553"/>
                  </a:lnTo>
                  <a:lnTo>
                    <a:pt x="901649" y="766303"/>
                  </a:lnTo>
                  <a:lnTo>
                    <a:pt x="957114" y="773458"/>
                  </a:lnTo>
                  <a:lnTo>
                    <a:pt x="1014095" y="779017"/>
                  </a:lnTo>
                  <a:lnTo>
                    <a:pt x="953876" y="765056"/>
                  </a:lnTo>
                  <a:lnTo>
                    <a:pt x="896015" y="749764"/>
                  </a:lnTo>
                  <a:lnTo>
                    <a:pt x="840512" y="733144"/>
                  </a:lnTo>
                  <a:lnTo>
                    <a:pt x="787368" y="715193"/>
                  </a:lnTo>
                  <a:lnTo>
                    <a:pt x="736582" y="695914"/>
                  </a:lnTo>
                  <a:lnTo>
                    <a:pt x="688153" y="675305"/>
                  </a:lnTo>
                  <a:lnTo>
                    <a:pt x="642083" y="653367"/>
                  </a:lnTo>
                  <a:lnTo>
                    <a:pt x="598370" y="630100"/>
                  </a:lnTo>
                  <a:lnTo>
                    <a:pt x="557014" y="605505"/>
                  </a:lnTo>
                  <a:lnTo>
                    <a:pt x="518017" y="579580"/>
                  </a:lnTo>
                  <a:lnTo>
                    <a:pt x="481376" y="552326"/>
                  </a:lnTo>
                  <a:lnTo>
                    <a:pt x="447093" y="523744"/>
                  </a:lnTo>
                  <a:lnTo>
                    <a:pt x="415168" y="493834"/>
                  </a:lnTo>
                  <a:lnTo>
                    <a:pt x="385599" y="462595"/>
                  </a:lnTo>
                  <a:lnTo>
                    <a:pt x="358388" y="430027"/>
                  </a:lnTo>
                  <a:lnTo>
                    <a:pt x="333533" y="396132"/>
                  </a:lnTo>
                  <a:lnTo>
                    <a:pt x="311035" y="360908"/>
                  </a:lnTo>
                  <a:lnTo>
                    <a:pt x="290894" y="324356"/>
                  </a:lnTo>
                  <a:lnTo>
                    <a:pt x="273110" y="286476"/>
                  </a:lnTo>
                  <a:lnTo>
                    <a:pt x="257682" y="247268"/>
                  </a:lnTo>
                  <a:lnTo>
                    <a:pt x="368553" y="216407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7297" y="4328795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1014095" y="779017"/>
                  </a:moveTo>
                  <a:lnTo>
                    <a:pt x="957114" y="773458"/>
                  </a:lnTo>
                  <a:lnTo>
                    <a:pt x="901649" y="766303"/>
                  </a:lnTo>
                  <a:lnTo>
                    <a:pt x="847701" y="757553"/>
                  </a:lnTo>
                  <a:lnTo>
                    <a:pt x="795269" y="747208"/>
                  </a:lnTo>
                  <a:lnTo>
                    <a:pt x="744354" y="735268"/>
                  </a:lnTo>
                  <a:lnTo>
                    <a:pt x="694954" y="721733"/>
                  </a:lnTo>
                  <a:lnTo>
                    <a:pt x="647072" y="706602"/>
                  </a:lnTo>
                  <a:lnTo>
                    <a:pt x="600706" y="689876"/>
                  </a:lnTo>
                  <a:lnTo>
                    <a:pt x="555857" y="671555"/>
                  </a:lnTo>
                  <a:lnTo>
                    <a:pt x="512525" y="651638"/>
                  </a:lnTo>
                  <a:lnTo>
                    <a:pt x="470709" y="630126"/>
                  </a:lnTo>
                  <a:lnTo>
                    <a:pt x="430411" y="607018"/>
                  </a:lnTo>
                  <a:lnTo>
                    <a:pt x="391629" y="582314"/>
                  </a:lnTo>
                  <a:lnTo>
                    <a:pt x="354364" y="556015"/>
                  </a:lnTo>
                  <a:lnTo>
                    <a:pt x="318617" y="528119"/>
                  </a:lnTo>
                  <a:lnTo>
                    <a:pt x="284387" y="498628"/>
                  </a:lnTo>
                  <a:lnTo>
                    <a:pt x="251674" y="467541"/>
                  </a:lnTo>
                  <a:lnTo>
                    <a:pt x="220478" y="434858"/>
                  </a:lnTo>
                  <a:lnTo>
                    <a:pt x="190800" y="400578"/>
                  </a:lnTo>
                  <a:lnTo>
                    <a:pt x="162639" y="364703"/>
                  </a:lnTo>
                  <a:lnTo>
                    <a:pt x="135996" y="327231"/>
                  </a:lnTo>
                  <a:lnTo>
                    <a:pt x="110871" y="288162"/>
                  </a:lnTo>
                  <a:lnTo>
                    <a:pt x="0" y="319023"/>
                  </a:lnTo>
                  <a:lnTo>
                    <a:pt x="94234" y="0"/>
                  </a:lnTo>
                  <a:lnTo>
                    <a:pt x="368553" y="216407"/>
                  </a:lnTo>
                  <a:lnTo>
                    <a:pt x="257682" y="247268"/>
                  </a:lnTo>
                  <a:lnTo>
                    <a:pt x="273110" y="286476"/>
                  </a:lnTo>
                  <a:lnTo>
                    <a:pt x="290894" y="324356"/>
                  </a:lnTo>
                  <a:lnTo>
                    <a:pt x="311035" y="360908"/>
                  </a:lnTo>
                  <a:lnTo>
                    <a:pt x="333533" y="396132"/>
                  </a:lnTo>
                  <a:lnTo>
                    <a:pt x="358388" y="430027"/>
                  </a:lnTo>
                  <a:lnTo>
                    <a:pt x="385599" y="462595"/>
                  </a:lnTo>
                  <a:lnTo>
                    <a:pt x="415168" y="493834"/>
                  </a:lnTo>
                  <a:lnTo>
                    <a:pt x="447093" y="523744"/>
                  </a:lnTo>
                  <a:lnTo>
                    <a:pt x="481376" y="552326"/>
                  </a:lnTo>
                  <a:lnTo>
                    <a:pt x="518017" y="579580"/>
                  </a:lnTo>
                  <a:lnTo>
                    <a:pt x="557014" y="605505"/>
                  </a:lnTo>
                  <a:lnTo>
                    <a:pt x="598370" y="630100"/>
                  </a:lnTo>
                  <a:lnTo>
                    <a:pt x="642083" y="653367"/>
                  </a:lnTo>
                  <a:lnTo>
                    <a:pt x="688153" y="675305"/>
                  </a:lnTo>
                  <a:lnTo>
                    <a:pt x="736582" y="695914"/>
                  </a:lnTo>
                  <a:lnTo>
                    <a:pt x="787368" y="715193"/>
                  </a:lnTo>
                  <a:lnTo>
                    <a:pt x="840512" y="733144"/>
                  </a:lnTo>
                  <a:lnTo>
                    <a:pt x="896015" y="749764"/>
                  </a:lnTo>
                  <a:lnTo>
                    <a:pt x="953876" y="765056"/>
                  </a:lnTo>
                  <a:lnTo>
                    <a:pt x="1014095" y="77901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88202" y="4149090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94476" y="1796238"/>
            <a:ext cx="1794510" cy="2128520"/>
            <a:chOff x="6094476" y="1796238"/>
            <a:chExt cx="1794510" cy="2128520"/>
          </a:xfrm>
        </p:grpSpPr>
        <p:sp>
          <p:nvSpPr>
            <p:cNvPr id="12" name="object 12"/>
            <p:cNvSpPr/>
            <p:nvPr/>
          </p:nvSpPr>
          <p:spPr>
            <a:xfrm>
              <a:off x="6782689" y="1805763"/>
              <a:ext cx="1096645" cy="551815"/>
            </a:xfrm>
            <a:custGeom>
              <a:avLst/>
              <a:gdLst/>
              <a:ahLst/>
              <a:cxnLst/>
              <a:rect l="l" t="t" r="r" b="b"/>
              <a:pathLst>
                <a:path w="1096645" h="551814">
                  <a:moveTo>
                    <a:pt x="272205" y="0"/>
                  </a:moveTo>
                  <a:lnTo>
                    <a:pt x="219917" y="1019"/>
                  </a:lnTo>
                  <a:lnTo>
                    <a:pt x="166552" y="3959"/>
                  </a:lnTo>
                  <a:lnTo>
                    <a:pt x="112111" y="8821"/>
                  </a:lnTo>
                  <a:lnTo>
                    <a:pt x="56594" y="15603"/>
                  </a:lnTo>
                  <a:lnTo>
                    <a:pt x="0" y="24306"/>
                  </a:lnTo>
                  <a:lnTo>
                    <a:pt x="61809" y="22955"/>
                  </a:lnTo>
                  <a:lnTo>
                    <a:pt x="121661" y="23472"/>
                  </a:lnTo>
                  <a:lnTo>
                    <a:pt x="179554" y="25858"/>
                  </a:lnTo>
                  <a:lnTo>
                    <a:pt x="235490" y="30114"/>
                  </a:lnTo>
                  <a:lnTo>
                    <a:pt x="289468" y="36238"/>
                  </a:lnTo>
                  <a:lnTo>
                    <a:pt x="341489" y="44232"/>
                  </a:lnTo>
                  <a:lnTo>
                    <a:pt x="391553" y="54096"/>
                  </a:lnTo>
                  <a:lnTo>
                    <a:pt x="439659" y="65828"/>
                  </a:lnTo>
                  <a:lnTo>
                    <a:pt x="485809" y="79431"/>
                  </a:lnTo>
                  <a:lnTo>
                    <a:pt x="530002" y="94903"/>
                  </a:lnTo>
                  <a:lnTo>
                    <a:pt x="572239" y="112244"/>
                  </a:lnTo>
                  <a:lnTo>
                    <a:pt x="612519" y="131456"/>
                  </a:lnTo>
                  <a:lnTo>
                    <a:pt x="650844" y="152537"/>
                  </a:lnTo>
                  <a:lnTo>
                    <a:pt x="687213" y="175489"/>
                  </a:lnTo>
                  <a:lnTo>
                    <a:pt x="721625" y="200311"/>
                  </a:lnTo>
                  <a:lnTo>
                    <a:pt x="754083" y="227003"/>
                  </a:lnTo>
                  <a:lnTo>
                    <a:pt x="784585" y="255565"/>
                  </a:lnTo>
                  <a:lnTo>
                    <a:pt x="813132" y="285997"/>
                  </a:lnTo>
                  <a:lnTo>
                    <a:pt x="839724" y="318301"/>
                  </a:lnTo>
                  <a:lnTo>
                    <a:pt x="864361" y="352474"/>
                  </a:lnTo>
                  <a:lnTo>
                    <a:pt x="764666" y="409878"/>
                  </a:lnTo>
                  <a:lnTo>
                    <a:pt x="1083944" y="551610"/>
                  </a:lnTo>
                  <a:lnTo>
                    <a:pt x="1096263" y="219251"/>
                  </a:lnTo>
                  <a:lnTo>
                    <a:pt x="996568" y="276655"/>
                  </a:lnTo>
                  <a:lnTo>
                    <a:pt x="962556" y="245006"/>
                  </a:lnTo>
                  <a:lnTo>
                    <a:pt x="927469" y="215280"/>
                  </a:lnTo>
                  <a:lnTo>
                    <a:pt x="891308" y="187475"/>
                  </a:lnTo>
                  <a:lnTo>
                    <a:pt x="854073" y="161593"/>
                  </a:lnTo>
                  <a:lnTo>
                    <a:pt x="815764" y="137632"/>
                  </a:lnTo>
                  <a:lnTo>
                    <a:pt x="776380" y="115594"/>
                  </a:lnTo>
                  <a:lnTo>
                    <a:pt x="735922" y="95477"/>
                  </a:lnTo>
                  <a:lnTo>
                    <a:pt x="694389" y="77282"/>
                  </a:lnTo>
                  <a:lnTo>
                    <a:pt x="651781" y="61009"/>
                  </a:lnTo>
                  <a:lnTo>
                    <a:pt x="608098" y="46658"/>
                  </a:lnTo>
                  <a:lnTo>
                    <a:pt x="563340" y="34228"/>
                  </a:lnTo>
                  <a:lnTo>
                    <a:pt x="517506" y="23720"/>
                  </a:lnTo>
                  <a:lnTo>
                    <a:pt x="470598" y="15133"/>
                  </a:lnTo>
                  <a:lnTo>
                    <a:pt x="422613" y="8468"/>
                  </a:lnTo>
                  <a:lnTo>
                    <a:pt x="373553" y="3724"/>
                  </a:lnTo>
                  <a:lnTo>
                    <a:pt x="323417" y="901"/>
                  </a:lnTo>
                  <a:lnTo>
                    <a:pt x="2722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2689" y="1805763"/>
              <a:ext cx="1096645" cy="551815"/>
            </a:xfrm>
            <a:custGeom>
              <a:avLst/>
              <a:gdLst/>
              <a:ahLst/>
              <a:cxnLst/>
              <a:rect l="l" t="t" r="r" b="b"/>
              <a:pathLst>
                <a:path w="1096645" h="551814">
                  <a:moveTo>
                    <a:pt x="0" y="24306"/>
                  </a:moveTo>
                  <a:lnTo>
                    <a:pt x="56594" y="15603"/>
                  </a:lnTo>
                  <a:lnTo>
                    <a:pt x="112111" y="8821"/>
                  </a:lnTo>
                  <a:lnTo>
                    <a:pt x="166552" y="3959"/>
                  </a:lnTo>
                  <a:lnTo>
                    <a:pt x="219917" y="1019"/>
                  </a:lnTo>
                  <a:lnTo>
                    <a:pt x="272205" y="0"/>
                  </a:lnTo>
                  <a:lnTo>
                    <a:pt x="323417" y="901"/>
                  </a:lnTo>
                  <a:lnTo>
                    <a:pt x="373553" y="3724"/>
                  </a:lnTo>
                  <a:lnTo>
                    <a:pt x="422613" y="8468"/>
                  </a:lnTo>
                  <a:lnTo>
                    <a:pt x="470598" y="15133"/>
                  </a:lnTo>
                  <a:lnTo>
                    <a:pt x="517506" y="23720"/>
                  </a:lnTo>
                  <a:lnTo>
                    <a:pt x="563340" y="34228"/>
                  </a:lnTo>
                  <a:lnTo>
                    <a:pt x="608098" y="46658"/>
                  </a:lnTo>
                  <a:lnTo>
                    <a:pt x="651781" y="61009"/>
                  </a:lnTo>
                  <a:lnTo>
                    <a:pt x="694389" y="77282"/>
                  </a:lnTo>
                  <a:lnTo>
                    <a:pt x="735922" y="95477"/>
                  </a:lnTo>
                  <a:lnTo>
                    <a:pt x="776380" y="115594"/>
                  </a:lnTo>
                  <a:lnTo>
                    <a:pt x="815764" y="137632"/>
                  </a:lnTo>
                  <a:lnTo>
                    <a:pt x="854073" y="161593"/>
                  </a:lnTo>
                  <a:lnTo>
                    <a:pt x="891308" y="187475"/>
                  </a:lnTo>
                  <a:lnTo>
                    <a:pt x="927469" y="215280"/>
                  </a:lnTo>
                  <a:lnTo>
                    <a:pt x="962556" y="245006"/>
                  </a:lnTo>
                  <a:lnTo>
                    <a:pt x="996568" y="276655"/>
                  </a:lnTo>
                  <a:lnTo>
                    <a:pt x="1096263" y="219251"/>
                  </a:lnTo>
                  <a:lnTo>
                    <a:pt x="1083944" y="551610"/>
                  </a:lnTo>
                  <a:lnTo>
                    <a:pt x="764666" y="409878"/>
                  </a:lnTo>
                  <a:lnTo>
                    <a:pt x="864361" y="352474"/>
                  </a:lnTo>
                  <a:lnTo>
                    <a:pt x="839724" y="318301"/>
                  </a:lnTo>
                  <a:lnTo>
                    <a:pt x="813132" y="285997"/>
                  </a:lnTo>
                  <a:lnTo>
                    <a:pt x="784585" y="255565"/>
                  </a:lnTo>
                  <a:lnTo>
                    <a:pt x="754083" y="227003"/>
                  </a:lnTo>
                  <a:lnTo>
                    <a:pt x="721625" y="200311"/>
                  </a:lnTo>
                  <a:lnTo>
                    <a:pt x="687213" y="175489"/>
                  </a:lnTo>
                  <a:lnTo>
                    <a:pt x="650844" y="152537"/>
                  </a:lnTo>
                  <a:lnTo>
                    <a:pt x="612519" y="131456"/>
                  </a:lnTo>
                  <a:lnTo>
                    <a:pt x="572239" y="112244"/>
                  </a:lnTo>
                  <a:lnTo>
                    <a:pt x="530002" y="94903"/>
                  </a:lnTo>
                  <a:lnTo>
                    <a:pt x="485809" y="79431"/>
                  </a:lnTo>
                  <a:lnTo>
                    <a:pt x="439659" y="65828"/>
                  </a:lnTo>
                  <a:lnTo>
                    <a:pt x="391553" y="54096"/>
                  </a:lnTo>
                  <a:lnTo>
                    <a:pt x="341489" y="44232"/>
                  </a:lnTo>
                  <a:lnTo>
                    <a:pt x="289468" y="36238"/>
                  </a:lnTo>
                  <a:lnTo>
                    <a:pt x="235490" y="30114"/>
                  </a:lnTo>
                  <a:lnTo>
                    <a:pt x="179554" y="25858"/>
                  </a:lnTo>
                  <a:lnTo>
                    <a:pt x="121661" y="23472"/>
                  </a:lnTo>
                  <a:lnTo>
                    <a:pt x="61809" y="22955"/>
                  </a:lnTo>
                  <a:lnTo>
                    <a:pt x="0" y="2430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4476" y="2331719"/>
              <a:ext cx="1592579" cy="15925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028180" y="1483868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733" y="394208"/>
            <a:ext cx="609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mbria"/>
                <a:cs typeface="Cambria"/>
              </a:rPr>
              <a:t>Conclusions-</a:t>
            </a:r>
            <a:r>
              <a:rPr sz="4000" b="1" spc="-10" dirty="0">
                <a:latin typeface="Cambria"/>
                <a:cs typeface="Cambria"/>
              </a:rPr>
              <a:t>Correlations.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0862" y="1230630"/>
            <a:ext cx="4081145" cy="523494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29209">
              <a:lnSpc>
                <a:spcPct val="80000"/>
              </a:lnSpc>
              <a:spcBef>
                <a:spcPts val="58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correlations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speak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necessary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Bank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take,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considering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Bank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endParaRPr sz="2000">
              <a:latin typeface="Calibri"/>
              <a:cs typeface="Calibri"/>
            </a:endParaRPr>
          </a:p>
          <a:p>
            <a:pPr marL="241300" marR="67945" indent="-228600">
              <a:lnSpc>
                <a:spcPct val="80000"/>
              </a:lnSpc>
              <a:spcBef>
                <a:spcPts val="162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phone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experienced clients.</a:t>
            </a:r>
            <a:endParaRPr sz="1600">
              <a:latin typeface="Calibri"/>
              <a:cs typeface="Calibri"/>
            </a:endParaRPr>
          </a:p>
          <a:p>
            <a:pPr marL="241300" marR="200025" indent="-228600">
              <a:lnSpc>
                <a:spcPts val="1540"/>
              </a:lnSpc>
              <a:spcBef>
                <a:spcPts val="158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Monitor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social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interaction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observations closely.</a:t>
            </a:r>
            <a:endParaRPr sz="1600">
              <a:latin typeface="Calibri"/>
              <a:cs typeface="Calibri"/>
            </a:endParaRPr>
          </a:p>
          <a:p>
            <a:pPr marL="241300" marR="311785" indent="-228600">
              <a:lnSpc>
                <a:spcPts val="1540"/>
              </a:lnSpc>
              <a:spcBef>
                <a:spcPts val="159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considering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goods prices.</a:t>
            </a:r>
            <a:endParaRPr sz="1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3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Analyze</a:t>
            </a:r>
            <a:r>
              <a:rPr sz="1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regional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ratings</a:t>
            </a:r>
            <a:r>
              <a:rPr sz="1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consistently.</a:t>
            </a:r>
            <a:endParaRPr sz="1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discrepancies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registered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locations.</a:t>
            </a:r>
            <a:endParaRPr sz="1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Investigate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social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circle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defaults.</a:t>
            </a:r>
            <a:endParaRPr sz="1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Align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annuity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goods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prices.</a:t>
            </a:r>
            <a:endParaRPr sz="1600">
              <a:latin typeface="Calibri"/>
              <a:cs typeface="Calibri"/>
            </a:endParaRPr>
          </a:p>
          <a:p>
            <a:pPr marL="240665" indent="-227965">
              <a:lnSpc>
                <a:spcPts val="173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Optimize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terms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ts val="173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annuity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payments.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280" y="4546091"/>
            <a:ext cx="1871472" cy="1795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0056" y="405384"/>
            <a:ext cx="1728216" cy="17282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60591" y="2924555"/>
            <a:ext cx="1944623" cy="19446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03" y="8000"/>
            <a:ext cx="33178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35" dirty="0"/>
              <a:t>Achievements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22503" y="844423"/>
            <a:ext cx="5092065" cy="5482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39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statistical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pure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project,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ts val="1595"/>
              </a:lnSpc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helped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lot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applying,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ts val="1939"/>
              </a:lnSpc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areas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on,</a:t>
            </a:r>
            <a:endParaRPr sz="1900">
              <a:latin typeface="Calibri"/>
              <a:cs typeface="Calibri"/>
            </a:endParaRPr>
          </a:p>
          <a:p>
            <a:pPr marL="241300" marR="772160" indent="-229235">
              <a:lnSpc>
                <a:spcPct val="70500"/>
              </a:lnSpc>
              <a:spcBef>
                <a:spcPts val="1585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Thorough</a:t>
            </a:r>
            <a:r>
              <a:rPr sz="1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Analysis:</a:t>
            </a:r>
            <a:r>
              <a:rPr sz="19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step,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explored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insights.</a:t>
            </a:r>
            <a:endParaRPr sz="1800">
              <a:latin typeface="Calibri"/>
              <a:cs typeface="Calibri"/>
            </a:endParaRPr>
          </a:p>
          <a:p>
            <a:pPr marL="241300" marR="590550" indent="-229235">
              <a:lnSpc>
                <a:spcPct val="70500"/>
              </a:lnSpc>
              <a:spcBef>
                <a:spcPts val="1580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Effective</a:t>
            </a:r>
            <a:r>
              <a:rPr sz="19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Handling:</a:t>
            </a:r>
            <a:r>
              <a:rPr sz="19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manage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outliers.</a:t>
            </a:r>
            <a:endParaRPr sz="1800">
              <a:latin typeface="Calibri"/>
              <a:cs typeface="Calibri"/>
            </a:endParaRPr>
          </a:p>
          <a:p>
            <a:pPr marL="241300" marR="312420" indent="-229235">
              <a:lnSpc>
                <a:spcPct val="705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Balanced</a:t>
            </a:r>
            <a:r>
              <a:rPr sz="19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Analysis:</a:t>
            </a:r>
            <a:r>
              <a:rPr sz="19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Got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familiar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addressing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imbalance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classification.</a:t>
            </a:r>
            <a:endParaRPr sz="1800">
              <a:latin typeface="Calibri"/>
              <a:cs typeface="Calibri"/>
            </a:endParaRPr>
          </a:p>
          <a:p>
            <a:pPr marL="239395" marR="146050" indent="-227329" algn="just">
              <a:lnSpc>
                <a:spcPct val="70200"/>
              </a:lnSpc>
              <a:spcBef>
                <a:spcPts val="1590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Correlations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Got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familiar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correlation 	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indicators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for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defaults.</a:t>
            </a:r>
            <a:endParaRPr sz="1800">
              <a:latin typeface="Calibri"/>
              <a:cs typeface="Calibri"/>
            </a:endParaRPr>
          </a:p>
          <a:p>
            <a:pPr marL="241300" marR="285750" indent="-229235">
              <a:lnSpc>
                <a:spcPct val="70200"/>
              </a:lnSpc>
              <a:spcBef>
                <a:spcPts val="1585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Impactful</a:t>
            </a:r>
            <a:r>
              <a:rPr sz="19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Visualization:</a:t>
            </a:r>
            <a:r>
              <a:rPr sz="19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clear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charts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understanding,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especially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complicated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calculations.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ts val="1960"/>
              </a:lnSpc>
              <a:spcBef>
                <a:spcPts val="919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spc="-30" dirty="0">
                <a:solidFill>
                  <a:srgbClr val="FFFFFF"/>
                </a:solidFill>
                <a:latin typeface="Calibri"/>
                <a:cs typeface="Calibri"/>
              </a:rPr>
              <a:t>Tech</a:t>
            </a:r>
            <a:r>
              <a:rPr sz="19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Expertise:</a:t>
            </a:r>
            <a:r>
              <a:rPr sz="19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proficiency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Excel,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1839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PowerPoint,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BI.</a:t>
            </a:r>
            <a:endParaRPr sz="1800">
              <a:latin typeface="Calibri"/>
              <a:cs typeface="Calibri"/>
            </a:endParaRPr>
          </a:p>
          <a:p>
            <a:pPr marL="241300" marR="5080" indent="-229235">
              <a:lnSpc>
                <a:spcPct val="70200"/>
              </a:lnSpc>
              <a:spcBef>
                <a:spcPts val="1590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9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Optimization: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with,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work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with,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Analyse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real-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further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improvements.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6283" y="1554480"/>
            <a:ext cx="3750564" cy="37490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9563" y="3195955"/>
            <a:ext cx="357695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05" dirty="0"/>
              <a:t>THANK</a:t>
            </a:r>
            <a:r>
              <a:rPr sz="4400" spc="95" dirty="0"/>
              <a:t> </a:t>
            </a:r>
            <a:r>
              <a:rPr sz="4400" spc="575" dirty="0"/>
              <a:t>YOU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2616" y="441198"/>
            <a:ext cx="4425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mbria"/>
                <a:cs typeface="Cambria"/>
              </a:rPr>
              <a:t>Project</a:t>
            </a:r>
            <a:r>
              <a:rPr sz="4000" b="1" spc="-155" dirty="0">
                <a:latin typeface="Cambria"/>
                <a:cs typeface="Cambria"/>
              </a:rPr>
              <a:t> </a:t>
            </a:r>
            <a:r>
              <a:rPr sz="4000" b="1" spc="-45" dirty="0">
                <a:latin typeface="Cambria"/>
                <a:cs typeface="Cambria"/>
              </a:rPr>
              <a:t>description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9722" y="1426844"/>
            <a:ext cx="5603875" cy="3285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24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2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22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project,</a:t>
            </a:r>
            <a:r>
              <a:rPr sz="22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22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aim</a:t>
            </a:r>
            <a:r>
              <a:rPr sz="22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analyze</a:t>
            </a:r>
            <a:r>
              <a:rPr sz="22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endParaRPr sz="2200">
              <a:latin typeface="Cambria"/>
              <a:cs typeface="Cambria"/>
            </a:endParaRPr>
          </a:p>
          <a:p>
            <a:pPr marL="241300" marR="220979">
              <a:lnSpc>
                <a:spcPct val="70000"/>
              </a:lnSpc>
              <a:spcBef>
                <a:spcPts val="395"/>
              </a:spcBef>
            </a:pP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application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gain</a:t>
            </a:r>
            <a:r>
              <a:rPr sz="22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into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factors</a:t>
            </a:r>
            <a:r>
              <a:rPr sz="22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influencing</a:t>
            </a:r>
            <a:r>
              <a:rPr sz="2200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r>
              <a:rPr sz="2200" spc="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defaults.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670"/>
              </a:spcBef>
            </a:pPr>
            <a:endParaRPr sz="2200">
              <a:latin typeface="Cambria"/>
              <a:cs typeface="Cambria"/>
            </a:endParaRPr>
          </a:p>
          <a:p>
            <a:pPr marL="240665" indent="-227965">
              <a:lnSpc>
                <a:spcPts val="2245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Our 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goal</a:t>
            </a:r>
            <a:r>
              <a:rPr sz="2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handle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missing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data,</a:t>
            </a:r>
            <a:endParaRPr sz="2200">
              <a:latin typeface="Cambria"/>
              <a:cs typeface="Cambria"/>
            </a:endParaRPr>
          </a:p>
          <a:p>
            <a:pPr marL="241300" marR="5080">
              <a:lnSpc>
                <a:spcPct val="70000"/>
              </a:lnSpc>
              <a:spcBef>
                <a:spcPts val="400"/>
              </a:spcBef>
            </a:pP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identify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outliers,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analyze</a:t>
            </a:r>
            <a:r>
              <a:rPr sz="22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2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imbalance,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2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perform</a:t>
            </a:r>
            <a:r>
              <a:rPr sz="22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various</a:t>
            </a:r>
            <a:r>
              <a:rPr sz="22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statistical</a:t>
            </a:r>
            <a:r>
              <a:rPr sz="22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analyses.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470"/>
              </a:spcBef>
            </a:pPr>
            <a:endParaRPr sz="2200">
              <a:latin typeface="Cambria"/>
              <a:cs typeface="Cambria"/>
            </a:endParaRPr>
          </a:p>
          <a:p>
            <a:pPr marL="241300" marR="323215" indent="-228600">
              <a:lnSpc>
                <a:spcPct val="7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Accurate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handling</a:t>
            </a:r>
            <a:r>
              <a:rPr sz="22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crucial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ensuring</a:t>
            </a:r>
            <a:r>
              <a:rPr sz="22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2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reliability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2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our</a:t>
            </a:r>
            <a:r>
              <a:rPr sz="22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analysis.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722" y="4789423"/>
            <a:ext cx="4716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Since</a:t>
            </a:r>
            <a:r>
              <a:rPr sz="22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some</a:t>
            </a:r>
            <a:r>
              <a:rPr sz="22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don't</a:t>
            </a:r>
            <a:r>
              <a:rPr sz="22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22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8322" y="5023815"/>
            <a:ext cx="5394960" cy="1534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45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sufficient</a:t>
            </a:r>
            <a:r>
              <a:rPr sz="2200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credit</a:t>
            </a:r>
            <a:r>
              <a:rPr sz="22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history,</a:t>
            </a:r>
            <a:r>
              <a:rPr sz="2200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they</a:t>
            </a:r>
            <a:r>
              <a:rPr sz="22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default</a:t>
            </a:r>
            <a:r>
              <a:rPr sz="2200" spc="25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ts val="1850"/>
              </a:lnSpc>
            </a:pP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their</a:t>
            </a:r>
            <a:r>
              <a:rPr sz="2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loans.</a:t>
            </a:r>
            <a:r>
              <a:rPr sz="2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2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provided</a:t>
            </a:r>
            <a:r>
              <a:rPr sz="2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22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ts val="1850"/>
              </a:lnSpc>
            </a:pP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my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task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use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Exploratory</a:t>
            </a:r>
            <a:r>
              <a:rPr sz="22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ts val="1850"/>
              </a:lnSpc>
            </a:pP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(EDA)</a:t>
            </a:r>
            <a:r>
              <a:rPr sz="22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analyze</a:t>
            </a:r>
            <a:r>
              <a:rPr sz="2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patterns</a:t>
            </a:r>
            <a:r>
              <a:rPr sz="22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endParaRPr sz="2200">
              <a:latin typeface="Cambria"/>
              <a:cs typeface="Cambria"/>
            </a:endParaRPr>
          </a:p>
          <a:p>
            <a:pPr marL="12700" marR="1107440">
              <a:lnSpc>
                <a:spcPct val="70000"/>
              </a:lnSpc>
              <a:spcBef>
                <a:spcPts val="400"/>
              </a:spcBef>
            </a:pP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ensure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capable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applicants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not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rejected.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6283" y="188976"/>
            <a:ext cx="4248912" cy="41041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86293" y="4678426"/>
            <a:ext cx="3960495" cy="119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35"/>
              </a:lnSpc>
              <a:spcBef>
                <a:spcPts val="100"/>
              </a:spcBef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Few</a:t>
            </a:r>
            <a:r>
              <a:rPr sz="17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1700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7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calculations</a:t>
            </a:r>
            <a:r>
              <a:rPr sz="17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(e.g.: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Heatmaps,</a:t>
            </a:r>
            <a:r>
              <a:rPr sz="17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IQR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calculations</a:t>
            </a:r>
            <a:r>
              <a:rPr sz="17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17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2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considered</a:t>
            </a:r>
            <a:r>
              <a:rPr sz="17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sz="17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700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17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17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Excel</a:t>
            </a:r>
            <a:r>
              <a:rPr sz="17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only,</a:t>
            </a:r>
            <a:r>
              <a:rPr sz="17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7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sz="17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7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7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huge</a:t>
            </a:r>
            <a:r>
              <a:rPr sz="17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dataset,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70000"/>
              </a:lnSpc>
              <a:spcBef>
                <a:spcPts val="309"/>
              </a:spcBef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Excel</a:t>
            </a:r>
            <a:r>
              <a:rPr sz="1700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7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lag</a:t>
            </a:r>
            <a:r>
              <a:rPr sz="17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provided</a:t>
            </a:r>
            <a:r>
              <a:rPr sz="17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17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complicated calculations.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114" y="467613"/>
            <a:ext cx="4244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mbria"/>
                <a:cs typeface="Cambria"/>
              </a:rPr>
              <a:t>Project</a:t>
            </a:r>
            <a:r>
              <a:rPr sz="4000" b="1" spc="-95" dirty="0">
                <a:latin typeface="Cambria"/>
                <a:cs typeface="Cambria"/>
              </a:rPr>
              <a:t> </a:t>
            </a:r>
            <a:r>
              <a:rPr sz="4000" b="1" spc="-10" dirty="0">
                <a:latin typeface="Cambria"/>
                <a:cs typeface="Cambria"/>
              </a:rPr>
              <a:t>Objectives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2114" y="1399108"/>
            <a:ext cx="3587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explore</a:t>
            </a:r>
            <a:r>
              <a:rPr sz="1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understand</a:t>
            </a:r>
            <a:r>
              <a:rPr sz="1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6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114" y="1440332"/>
            <a:ext cx="4475480" cy="346456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120"/>
              </a:spcBef>
            </a:pPr>
            <a:r>
              <a:rPr sz="1600" spc="10" dirty="0">
                <a:solidFill>
                  <a:srgbClr val="FFFFFF"/>
                </a:solidFill>
                <a:latin typeface="Cambria"/>
                <a:cs typeface="Cambria"/>
              </a:rPr>
              <a:t>application</a:t>
            </a:r>
            <a:r>
              <a:rPr sz="1600" spc="48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dataset.</a:t>
            </a:r>
            <a:endParaRPr sz="1600">
              <a:latin typeface="Cambria"/>
              <a:cs typeface="Cambria"/>
            </a:endParaRPr>
          </a:p>
          <a:p>
            <a:pPr marL="241300" marR="596265" indent="-228600">
              <a:lnSpc>
                <a:spcPct val="7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Identify</a:t>
            </a:r>
            <a:r>
              <a:rPr sz="1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deal</a:t>
            </a:r>
            <a:r>
              <a:rPr sz="16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6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missing</a:t>
            </a:r>
            <a:r>
              <a:rPr sz="16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mbria"/>
                <a:cs typeface="Cambria"/>
              </a:rPr>
              <a:t>effectively.</a:t>
            </a:r>
            <a:endParaRPr sz="1600">
              <a:latin typeface="Cambria"/>
              <a:cs typeface="Cambria"/>
            </a:endParaRPr>
          </a:p>
          <a:p>
            <a:pPr marL="241300" marR="566420" indent="-228600">
              <a:lnSpc>
                <a:spcPct val="70000"/>
              </a:lnSpc>
              <a:spcBef>
                <a:spcPts val="161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detect</a:t>
            </a:r>
            <a:r>
              <a:rPr sz="16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handle</a:t>
            </a:r>
            <a:r>
              <a:rPr sz="16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outliers</a:t>
            </a:r>
            <a:r>
              <a:rPr sz="16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mbria"/>
                <a:cs typeface="Cambria"/>
              </a:rPr>
              <a:t>ensure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robust</a:t>
            </a:r>
            <a:r>
              <a:rPr sz="16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analysis.</a:t>
            </a:r>
            <a:endParaRPr sz="1600">
              <a:latin typeface="Cambria"/>
              <a:cs typeface="Cambria"/>
            </a:endParaRPr>
          </a:p>
          <a:p>
            <a:pPr marL="241300" marR="81280" indent="-228600">
              <a:lnSpc>
                <a:spcPct val="7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analyze</a:t>
            </a:r>
            <a:r>
              <a:rPr sz="16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imbalance</a:t>
            </a:r>
            <a:r>
              <a:rPr sz="16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address</a:t>
            </a:r>
            <a:r>
              <a:rPr sz="1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mbria"/>
                <a:cs typeface="Cambria"/>
              </a:rPr>
              <a:t>issues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6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binary</a:t>
            </a:r>
            <a:r>
              <a:rPr sz="1600" spc="25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Cambria"/>
                <a:cs typeface="Cambria"/>
              </a:rPr>
              <a:t>classification.</a:t>
            </a:r>
            <a:endParaRPr sz="1600">
              <a:latin typeface="Cambria"/>
              <a:cs typeface="Cambria"/>
            </a:endParaRPr>
          </a:p>
          <a:p>
            <a:pPr marL="240665" indent="-227965">
              <a:lnSpc>
                <a:spcPts val="1630"/>
              </a:lnSpc>
              <a:spcBef>
                <a:spcPts val="1019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perform</a:t>
            </a:r>
            <a:r>
              <a:rPr sz="16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univariate,</a:t>
            </a:r>
            <a:r>
              <a:rPr sz="16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600">
              <a:latin typeface="Cambria"/>
              <a:cs typeface="Cambria"/>
            </a:endParaRPr>
          </a:p>
          <a:p>
            <a:pPr marL="241300" marR="5080">
              <a:lnSpc>
                <a:spcPct val="70000"/>
              </a:lnSpc>
              <a:spcBef>
                <a:spcPts val="290"/>
              </a:spcBef>
            </a:pP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univariate,</a:t>
            </a:r>
            <a:r>
              <a:rPr sz="16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bivariate</a:t>
            </a:r>
            <a:r>
              <a:rPr sz="16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analyses</a:t>
            </a:r>
            <a:r>
              <a:rPr sz="16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6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mbria"/>
                <a:cs typeface="Cambria"/>
              </a:rPr>
              <a:t>deeper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insights.</a:t>
            </a:r>
            <a:endParaRPr sz="1600">
              <a:latin typeface="Cambria"/>
              <a:cs typeface="Cambria"/>
            </a:endParaRPr>
          </a:p>
          <a:p>
            <a:pPr marL="240665" indent="-227965">
              <a:lnSpc>
                <a:spcPts val="1630"/>
              </a:lnSpc>
              <a:spcBef>
                <a:spcPts val="103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Identify</a:t>
            </a:r>
            <a:r>
              <a:rPr sz="16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top</a:t>
            </a:r>
            <a:r>
              <a:rPr sz="16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correlations</a:t>
            </a:r>
            <a:r>
              <a:rPr sz="16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mbria"/>
                <a:cs typeface="Cambria"/>
              </a:rPr>
              <a:t>between</a:t>
            </a:r>
            <a:endParaRPr sz="1600">
              <a:latin typeface="Cambria"/>
              <a:cs typeface="Cambria"/>
            </a:endParaRPr>
          </a:p>
          <a:p>
            <a:pPr marL="241300" marR="823594">
              <a:lnSpc>
                <a:spcPct val="70000"/>
              </a:lnSpc>
              <a:spcBef>
                <a:spcPts val="285"/>
              </a:spcBef>
            </a:pP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sz="16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6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16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sz="16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different</a:t>
            </a:r>
            <a:r>
              <a:rPr sz="16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mbria"/>
                <a:cs typeface="Cambria"/>
              </a:rPr>
              <a:t>scenarios.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8583" y="935736"/>
            <a:ext cx="1513331" cy="10256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65435" y="4748784"/>
            <a:ext cx="1336548" cy="13365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7935" y="5314186"/>
            <a:ext cx="1511807" cy="151333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871839" y="1557527"/>
            <a:ext cx="2557145" cy="2947670"/>
            <a:chOff x="8871839" y="1557527"/>
            <a:chExt cx="2557145" cy="294767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0908" y="1557527"/>
              <a:ext cx="1877568" cy="18714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81364" y="1781185"/>
              <a:ext cx="963930" cy="360680"/>
            </a:xfrm>
            <a:custGeom>
              <a:avLst/>
              <a:gdLst/>
              <a:ahLst/>
              <a:cxnLst/>
              <a:rect l="l" t="t" r="r" b="b"/>
              <a:pathLst>
                <a:path w="963929" h="360680">
                  <a:moveTo>
                    <a:pt x="236876" y="0"/>
                  </a:moveTo>
                  <a:lnTo>
                    <a:pt x="195228" y="569"/>
                  </a:lnTo>
                  <a:lnTo>
                    <a:pt x="154447" y="3805"/>
                  </a:lnTo>
                  <a:lnTo>
                    <a:pt x="114534" y="9708"/>
                  </a:lnTo>
                  <a:lnTo>
                    <a:pt x="75488" y="18278"/>
                  </a:lnTo>
                  <a:lnTo>
                    <a:pt x="37310" y="29516"/>
                  </a:lnTo>
                  <a:lnTo>
                    <a:pt x="0" y="43423"/>
                  </a:lnTo>
                  <a:lnTo>
                    <a:pt x="43566" y="36087"/>
                  </a:lnTo>
                  <a:lnTo>
                    <a:pt x="87272" y="31311"/>
                  </a:lnTo>
                  <a:lnTo>
                    <a:pt x="131116" y="29093"/>
                  </a:lnTo>
                  <a:lnTo>
                    <a:pt x="175098" y="29435"/>
                  </a:lnTo>
                  <a:lnTo>
                    <a:pt x="219219" y="32336"/>
                  </a:lnTo>
                  <a:lnTo>
                    <a:pt x="263477" y="37797"/>
                  </a:lnTo>
                  <a:lnTo>
                    <a:pt x="307874" y="45817"/>
                  </a:lnTo>
                  <a:lnTo>
                    <a:pt x="352409" y="56397"/>
                  </a:lnTo>
                  <a:lnTo>
                    <a:pt x="397081" y="69537"/>
                  </a:lnTo>
                  <a:lnTo>
                    <a:pt x="441891" y="85237"/>
                  </a:lnTo>
                  <a:lnTo>
                    <a:pt x="486838" y="103497"/>
                  </a:lnTo>
                  <a:lnTo>
                    <a:pt x="531923" y="124317"/>
                  </a:lnTo>
                  <a:lnTo>
                    <a:pt x="577144" y="147697"/>
                  </a:lnTo>
                  <a:lnTo>
                    <a:pt x="622503" y="173638"/>
                  </a:lnTo>
                  <a:lnTo>
                    <a:pt x="667999" y="202140"/>
                  </a:lnTo>
                  <a:lnTo>
                    <a:pt x="713631" y="233203"/>
                  </a:lnTo>
                  <a:lnTo>
                    <a:pt x="759401" y="266826"/>
                  </a:lnTo>
                  <a:lnTo>
                    <a:pt x="805306" y="303011"/>
                  </a:lnTo>
                  <a:lnTo>
                    <a:pt x="765555" y="355081"/>
                  </a:lnTo>
                  <a:lnTo>
                    <a:pt x="963676" y="360161"/>
                  </a:lnTo>
                  <a:lnTo>
                    <a:pt x="897001" y="183123"/>
                  </a:lnTo>
                  <a:lnTo>
                    <a:pt x="857250" y="235193"/>
                  </a:lnTo>
                  <a:lnTo>
                    <a:pt x="804323" y="201112"/>
                  </a:lnTo>
                  <a:lnTo>
                    <a:pt x="752264" y="169695"/>
                  </a:lnTo>
                  <a:lnTo>
                    <a:pt x="701073" y="140942"/>
                  </a:lnTo>
                  <a:lnTo>
                    <a:pt x="650750" y="114854"/>
                  </a:lnTo>
                  <a:lnTo>
                    <a:pt x="601293" y="91430"/>
                  </a:lnTo>
                  <a:lnTo>
                    <a:pt x="552705" y="70672"/>
                  </a:lnTo>
                  <a:lnTo>
                    <a:pt x="504984" y="52578"/>
                  </a:lnTo>
                  <a:lnTo>
                    <a:pt x="458130" y="37151"/>
                  </a:lnTo>
                  <a:lnTo>
                    <a:pt x="412144" y="24388"/>
                  </a:lnTo>
                  <a:lnTo>
                    <a:pt x="367026" y="14292"/>
                  </a:lnTo>
                  <a:lnTo>
                    <a:pt x="322775" y="6861"/>
                  </a:lnTo>
                  <a:lnTo>
                    <a:pt x="279392" y="2097"/>
                  </a:lnTo>
                  <a:lnTo>
                    <a:pt x="236876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81364" y="1781185"/>
              <a:ext cx="963930" cy="360680"/>
            </a:xfrm>
            <a:custGeom>
              <a:avLst/>
              <a:gdLst/>
              <a:ahLst/>
              <a:cxnLst/>
              <a:rect l="l" t="t" r="r" b="b"/>
              <a:pathLst>
                <a:path w="963929" h="360680">
                  <a:moveTo>
                    <a:pt x="0" y="43423"/>
                  </a:moveTo>
                  <a:lnTo>
                    <a:pt x="37310" y="29516"/>
                  </a:lnTo>
                  <a:lnTo>
                    <a:pt x="75488" y="18278"/>
                  </a:lnTo>
                  <a:lnTo>
                    <a:pt x="114534" y="9708"/>
                  </a:lnTo>
                  <a:lnTo>
                    <a:pt x="154447" y="3805"/>
                  </a:lnTo>
                  <a:lnTo>
                    <a:pt x="195228" y="569"/>
                  </a:lnTo>
                  <a:lnTo>
                    <a:pt x="236876" y="0"/>
                  </a:lnTo>
                  <a:lnTo>
                    <a:pt x="279392" y="2097"/>
                  </a:lnTo>
                  <a:lnTo>
                    <a:pt x="322775" y="6861"/>
                  </a:lnTo>
                  <a:lnTo>
                    <a:pt x="367026" y="14292"/>
                  </a:lnTo>
                  <a:lnTo>
                    <a:pt x="412144" y="24388"/>
                  </a:lnTo>
                  <a:lnTo>
                    <a:pt x="458130" y="37151"/>
                  </a:lnTo>
                  <a:lnTo>
                    <a:pt x="504984" y="52578"/>
                  </a:lnTo>
                  <a:lnTo>
                    <a:pt x="552705" y="70672"/>
                  </a:lnTo>
                  <a:lnTo>
                    <a:pt x="601293" y="91430"/>
                  </a:lnTo>
                  <a:lnTo>
                    <a:pt x="650750" y="114854"/>
                  </a:lnTo>
                  <a:lnTo>
                    <a:pt x="701073" y="140942"/>
                  </a:lnTo>
                  <a:lnTo>
                    <a:pt x="752264" y="169695"/>
                  </a:lnTo>
                  <a:lnTo>
                    <a:pt x="804323" y="201112"/>
                  </a:lnTo>
                  <a:lnTo>
                    <a:pt x="857250" y="235193"/>
                  </a:lnTo>
                  <a:lnTo>
                    <a:pt x="897001" y="183123"/>
                  </a:lnTo>
                  <a:lnTo>
                    <a:pt x="963676" y="360161"/>
                  </a:lnTo>
                  <a:lnTo>
                    <a:pt x="765555" y="355081"/>
                  </a:lnTo>
                  <a:lnTo>
                    <a:pt x="805306" y="303011"/>
                  </a:lnTo>
                  <a:lnTo>
                    <a:pt x="759401" y="266826"/>
                  </a:lnTo>
                  <a:lnTo>
                    <a:pt x="713631" y="233203"/>
                  </a:lnTo>
                  <a:lnTo>
                    <a:pt x="667999" y="202140"/>
                  </a:lnTo>
                  <a:lnTo>
                    <a:pt x="622503" y="173638"/>
                  </a:lnTo>
                  <a:lnTo>
                    <a:pt x="577144" y="147697"/>
                  </a:lnTo>
                  <a:lnTo>
                    <a:pt x="531923" y="124317"/>
                  </a:lnTo>
                  <a:lnTo>
                    <a:pt x="486838" y="103497"/>
                  </a:lnTo>
                  <a:lnTo>
                    <a:pt x="441891" y="85237"/>
                  </a:lnTo>
                  <a:lnTo>
                    <a:pt x="397081" y="69537"/>
                  </a:lnTo>
                  <a:lnTo>
                    <a:pt x="352409" y="56397"/>
                  </a:lnTo>
                  <a:lnTo>
                    <a:pt x="307874" y="45817"/>
                  </a:lnTo>
                  <a:lnTo>
                    <a:pt x="263477" y="37797"/>
                  </a:lnTo>
                  <a:lnTo>
                    <a:pt x="219219" y="32336"/>
                  </a:lnTo>
                  <a:lnTo>
                    <a:pt x="175098" y="29435"/>
                  </a:lnTo>
                  <a:lnTo>
                    <a:pt x="131116" y="29093"/>
                  </a:lnTo>
                  <a:lnTo>
                    <a:pt x="87272" y="31311"/>
                  </a:lnTo>
                  <a:lnTo>
                    <a:pt x="43566" y="36087"/>
                  </a:lnTo>
                  <a:lnTo>
                    <a:pt x="0" y="4342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88092" y="3473195"/>
              <a:ext cx="343535" cy="1022350"/>
            </a:xfrm>
            <a:custGeom>
              <a:avLst/>
              <a:gdLst/>
              <a:ahLst/>
              <a:cxnLst/>
              <a:rect l="l" t="t" r="r" b="b"/>
              <a:pathLst>
                <a:path w="343534" h="1022350">
                  <a:moveTo>
                    <a:pt x="285241" y="0"/>
                  </a:moveTo>
                  <a:lnTo>
                    <a:pt x="294733" y="42715"/>
                  </a:lnTo>
                  <a:lnTo>
                    <a:pt x="301830" y="85677"/>
                  </a:lnTo>
                  <a:lnTo>
                    <a:pt x="306535" y="128887"/>
                  </a:lnTo>
                  <a:lnTo>
                    <a:pt x="308846" y="172345"/>
                  </a:lnTo>
                  <a:lnTo>
                    <a:pt x="308763" y="216050"/>
                  </a:lnTo>
                  <a:lnTo>
                    <a:pt x="306288" y="260004"/>
                  </a:lnTo>
                  <a:lnTo>
                    <a:pt x="301420" y="304205"/>
                  </a:lnTo>
                  <a:lnTo>
                    <a:pt x="294159" y="348656"/>
                  </a:lnTo>
                  <a:lnTo>
                    <a:pt x="284505" y="393355"/>
                  </a:lnTo>
                  <a:lnTo>
                    <a:pt x="272458" y="438303"/>
                  </a:lnTo>
                  <a:lnTo>
                    <a:pt x="258019" y="483500"/>
                  </a:lnTo>
                  <a:lnTo>
                    <a:pt x="241187" y="528946"/>
                  </a:lnTo>
                  <a:lnTo>
                    <a:pt x="221963" y="574643"/>
                  </a:lnTo>
                  <a:lnTo>
                    <a:pt x="200347" y="620589"/>
                  </a:lnTo>
                  <a:lnTo>
                    <a:pt x="176339" y="666785"/>
                  </a:lnTo>
                  <a:lnTo>
                    <a:pt x="149939" y="713231"/>
                  </a:lnTo>
                  <a:lnTo>
                    <a:pt x="121147" y="759928"/>
                  </a:lnTo>
                  <a:lnTo>
                    <a:pt x="89963" y="806876"/>
                  </a:lnTo>
                  <a:lnTo>
                    <a:pt x="56387" y="854074"/>
                  </a:lnTo>
                  <a:lnTo>
                    <a:pt x="0" y="815212"/>
                  </a:lnTo>
                  <a:lnTo>
                    <a:pt x="5079" y="1022222"/>
                  </a:lnTo>
                  <a:lnTo>
                    <a:pt x="186308" y="943482"/>
                  </a:lnTo>
                  <a:lnTo>
                    <a:pt x="129921" y="904747"/>
                  </a:lnTo>
                  <a:lnTo>
                    <a:pt x="161147" y="850546"/>
                  </a:lnTo>
                  <a:lnTo>
                    <a:pt x="189905" y="797290"/>
                  </a:lnTo>
                  <a:lnTo>
                    <a:pt x="216194" y="744978"/>
                  </a:lnTo>
                  <a:lnTo>
                    <a:pt x="240013" y="693611"/>
                  </a:lnTo>
                  <a:lnTo>
                    <a:pt x="261364" y="643187"/>
                  </a:lnTo>
                  <a:lnTo>
                    <a:pt x="280244" y="593707"/>
                  </a:lnTo>
                  <a:lnTo>
                    <a:pt x="296656" y="545172"/>
                  </a:lnTo>
                  <a:lnTo>
                    <a:pt x="310598" y="497579"/>
                  </a:lnTo>
                  <a:lnTo>
                    <a:pt x="322070" y="450930"/>
                  </a:lnTo>
                  <a:lnTo>
                    <a:pt x="331073" y="405225"/>
                  </a:lnTo>
                  <a:lnTo>
                    <a:pt x="337605" y="360462"/>
                  </a:lnTo>
                  <a:lnTo>
                    <a:pt x="341668" y="316642"/>
                  </a:lnTo>
                  <a:lnTo>
                    <a:pt x="343261" y="273765"/>
                  </a:lnTo>
                  <a:lnTo>
                    <a:pt x="342383" y="231830"/>
                  </a:lnTo>
                  <a:lnTo>
                    <a:pt x="339036" y="190837"/>
                  </a:lnTo>
                  <a:lnTo>
                    <a:pt x="333218" y="150786"/>
                  </a:lnTo>
                  <a:lnTo>
                    <a:pt x="324930" y="111677"/>
                  </a:lnTo>
                  <a:lnTo>
                    <a:pt x="314171" y="73510"/>
                  </a:lnTo>
                  <a:lnTo>
                    <a:pt x="300942" y="36284"/>
                  </a:lnTo>
                  <a:lnTo>
                    <a:pt x="285241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88092" y="3473195"/>
              <a:ext cx="343535" cy="1022350"/>
            </a:xfrm>
            <a:custGeom>
              <a:avLst/>
              <a:gdLst/>
              <a:ahLst/>
              <a:cxnLst/>
              <a:rect l="l" t="t" r="r" b="b"/>
              <a:pathLst>
                <a:path w="343534" h="1022350">
                  <a:moveTo>
                    <a:pt x="285241" y="0"/>
                  </a:moveTo>
                  <a:lnTo>
                    <a:pt x="300942" y="36284"/>
                  </a:lnTo>
                  <a:lnTo>
                    <a:pt x="314171" y="73510"/>
                  </a:lnTo>
                  <a:lnTo>
                    <a:pt x="324930" y="111677"/>
                  </a:lnTo>
                  <a:lnTo>
                    <a:pt x="333218" y="150786"/>
                  </a:lnTo>
                  <a:lnTo>
                    <a:pt x="339036" y="190837"/>
                  </a:lnTo>
                  <a:lnTo>
                    <a:pt x="342383" y="231830"/>
                  </a:lnTo>
                  <a:lnTo>
                    <a:pt x="343261" y="273765"/>
                  </a:lnTo>
                  <a:lnTo>
                    <a:pt x="341668" y="316642"/>
                  </a:lnTo>
                  <a:lnTo>
                    <a:pt x="337605" y="360462"/>
                  </a:lnTo>
                  <a:lnTo>
                    <a:pt x="331073" y="405225"/>
                  </a:lnTo>
                  <a:lnTo>
                    <a:pt x="322070" y="450930"/>
                  </a:lnTo>
                  <a:lnTo>
                    <a:pt x="310598" y="497579"/>
                  </a:lnTo>
                  <a:lnTo>
                    <a:pt x="296656" y="545172"/>
                  </a:lnTo>
                  <a:lnTo>
                    <a:pt x="280244" y="593707"/>
                  </a:lnTo>
                  <a:lnTo>
                    <a:pt x="261364" y="643187"/>
                  </a:lnTo>
                  <a:lnTo>
                    <a:pt x="240013" y="693611"/>
                  </a:lnTo>
                  <a:lnTo>
                    <a:pt x="216194" y="744978"/>
                  </a:lnTo>
                  <a:lnTo>
                    <a:pt x="189905" y="797290"/>
                  </a:lnTo>
                  <a:lnTo>
                    <a:pt x="161147" y="850546"/>
                  </a:lnTo>
                  <a:lnTo>
                    <a:pt x="129921" y="904747"/>
                  </a:lnTo>
                  <a:lnTo>
                    <a:pt x="186308" y="943482"/>
                  </a:lnTo>
                  <a:lnTo>
                    <a:pt x="5079" y="1022222"/>
                  </a:lnTo>
                  <a:lnTo>
                    <a:pt x="0" y="815212"/>
                  </a:lnTo>
                  <a:lnTo>
                    <a:pt x="56387" y="854074"/>
                  </a:lnTo>
                  <a:lnTo>
                    <a:pt x="89963" y="806876"/>
                  </a:lnTo>
                  <a:lnTo>
                    <a:pt x="121147" y="759928"/>
                  </a:lnTo>
                  <a:lnTo>
                    <a:pt x="149939" y="713231"/>
                  </a:lnTo>
                  <a:lnTo>
                    <a:pt x="176339" y="666785"/>
                  </a:lnTo>
                  <a:lnTo>
                    <a:pt x="200347" y="620589"/>
                  </a:lnTo>
                  <a:lnTo>
                    <a:pt x="221963" y="574643"/>
                  </a:lnTo>
                  <a:lnTo>
                    <a:pt x="241187" y="528946"/>
                  </a:lnTo>
                  <a:lnTo>
                    <a:pt x="258019" y="483500"/>
                  </a:lnTo>
                  <a:lnTo>
                    <a:pt x="272458" y="438303"/>
                  </a:lnTo>
                  <a:lnTo>
                    <a:pt x="284505" y="393355"/>
                  </a:lnTo>
                  <a:lnTo>
                    <a:pt x="294159" y="348656"/>
                  </a:lnTo>
                  <a:lnTo>
                    <a:pt x="301420" y="304205"/>
                  </a:lnTo>
                  <a:lnTo>
                    <a:pt x="306288" y="260004"/>
                  </a:lnTo>
                  <a:lnTo>
                    <a:pt x="308763" y="216050"/>
                  </a:lnTo>
                  <a:lnTo>
                    <a:pt x="308846" y="172345"/>
                  </a:lnTo>
                  <a:lnTo>
                    <a:pt x="306535" y="128887"/>
                  </a:lnTo>
                  <a:lnTo>
                    <a:pt x="301830" y="85677"/>
                  </a:lnTo>
                  <a:lnTo>
                    <a:pt x="294733" y="42715"/>
                  </a:lnTo>
                  <a:lnTo>
                    <a:pt x="285241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804909" y="5648274"/>
            <a:ext cx="951230" cy="600710"/>
            <a:chOff x="8804909" y="5648274"/>
            <a:chExt cx="951230" cy="600710"/>
          </a:xfrm>
        </p:grpSpPr>
        <p:sp>
          <p:nvSpPr>
            <p:cNvPr id="15" name="object 15"/>
            <p:cNvSpPr/>
            <p:nvPr/>
          </p:nvSpPr>
          <p:spPr>
            <a:xfrm>
              <a:off x="8814434" y="5657799"/>
              <a:ext cx="932180" cy="581660"/>
            </a:xfrm>
            <a:custGeom>
              <a:avLst/>
              <a:gdLst/>
              <a:ahLst/>
              <a:cxnLst/>
              <a:rect l="l" t="t" r="r" b="b"/>
              <a:pathLst>
                <a:path w="932179" h="581660">
                  <a:moveTo>
                    <a:pt x="931799" y="0"/>
                  </a:moveTo>
                  <a:lnTo>
                    <a:pt x="907539" y="36410"/>
                  </a:lnTo>
                  <a:lnTo>
                    <a:pt x="881443" y="71265"/>
                  </a:lnTo>
                  <a:lnTo>
                    <a:pt x="853511" y="104565"/>
                  </a:lnTo>
                  <a:lnTo>
                    <a:pt x="823743" y="136310"/>
                  </a:lnTo>
                  <a:lnTo>
                    <a:pt x="792140" y="166500"/>
                  </a:lnTo>
                  <a:lnTo>
                    <a:pt x="758700" y="195135"/>
                  </a:lnTo>
                  <a:lnTo>
                    <a:pt x="723424" y="222216"/>
                  </a:lnTo>
                  <a:lnTo>
                    <a:pt x="686313" y="247741"/>
                  </a:lnTo>
                  <a:lnTo>
                    <a:pt x="647366" y="271712"/>
                  </a:lnTo>
                  <a:lnTo>
                    <a:pt x="606584" y="294128"/>
                  </a:lnTo>
                  <a:lnTo>
                    <a:pt x="563967" y="314989"/>
                  </a:lnTo>
                  <a:lnTo>
                    <a:pt x="519515" y="334295"/>
                  </a:lnTo>
                  <a:lnTo>
                    <a:pt x="473227" y="352047"/>
                  </a:lnTo>
                  <a:lnTo>
                    <a:pt x="425105" y="368243"/>
                  </a:lnTo>
                  <a:lnTo>
                    <a:pt x="375147" y="382885"/>
                  </a:lnTo>
                  <a:lnTo>
                    <a:pt x="323355" y="395973"/>
                  </a:lnTo>
                  <a:lnTo>
                    <a:pt x="269728" y="407505"/>
                  </a:lnTo>
                  <a:lnTo>
                    <a:pt x="214267" y="417483"/>
                  </a:lnTo>
                  <a:lnTo>
                    <a:pt x="156972" y="425907"/>
                  </a:lnTo>
                  <a:lnTo>
                    <a:pt x="145923" y="358368"/>
                  </a:lnTo>
                  <a:lnTo>
                    <a:pt x="0" y="505294"/>
                  </a:lnTo>
                  <a:lnTo>
                    <a:pt x="182372" y="581571"/>
                  </a:lnTo>
                  <a:lnTo>
                    <a:pt x="171323" y="514032"/>
                  </a:lnTo>
                  <a:lnTo>
                    <a:pt x="232059" y="499069"/>
                  </a:lnTo>
                  <a:lnTo>
                    <a:pt x="290404" y="482976"/>
                  </a:lnTo>
                  <a:lnTo>
                    <a:pt x="346359" y="465752"/>
                  </a:lnTo>
                  <a:lnTo>
                    <a:pt x="399923" y="447398"/>
                  </a:lnTo>
                  <a:lnTo>
                    <a:pt x="451096" y="427914"/>
                  </a:lnTo>
                  <a:lnTo>
                    <a:pt x="499878" y="407299"/>
                  </a:lnTo>
                  <a:lnTo>
                    <a:pt x="546269" y="385554"/>
                  </a:lnTo>
                  <a:lnTo>
                    <a:pt x="590270" y="362679"/>
                  </a:lnTo>
                  <a:lnTo>
                    <a:pt x="631880" y="338673"/>
                  </a:lnTo>
                  <a:lnTo>
                    <a:pt x="671099" y="313537"/>
                  </a:lnTo>
                  <a:lnTo>
                    <a:pt x="707928" y="287271"/>
                  </a:lnTo>
                  <a:lnTo>
                    <a:pt x="742365" y="259874"/>
                  </a:lnTo>
                  <a:lnTo>
                    <a:pt x="774412" y="231346"/>
                  </a:lnTo>
                  <a:lnTo>
                    <a:pt x="804068" y="201688"/>
                  </a:lnTo>
                  <a:lnTo>
                    <a:pt x="831334" y="170900"/>
                  </a:lnTo>
                  <a:lnTo>
                    <a:pt x="856208" y="138981"/>
                  </a:lnTo>
                  <a:lnTo>
                    <a:pt x="878692" y="105931"/>
                  </a:lnTo>
                  <a:lnTo>
                    <a:pt x="898785" y="71751"/>
                  </a:lnTo>
                  <a:lnTo>
                    <a:pt x="916487" y="36441"/>
                  </a:lnTo>
                  <a:lnTo>
                    <a:pt x="931799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14434" y="5657799"/>
              <a:ext cx="932180" cy="581660"/>
            </a:xfrm>
            <a:custGeom>
              <a:avLst/>
              <a:gdLst/>
              <a:ahLst/>
              <a:cxnLst/>
              <a:rect l="l" t="t" r="r" b="b"/>
              <a:pathLst>
                <a:path w="932179" h="581660">
                  <a:moveTo>
                    <a:pt x="931799" y="0"/>
                  </a:moveTo>
                  <a:lnTo>
                    <a:pt x="916487" y="36441"/>
                  </a:lnTo>
                  <a:lnTo>
                    <a:pt x="898785" y="71751"/>
                  </a:lnTo>
                  <a:lnTo>
                    <a:pt x="878692" y="105931"/>
                  </a:lnTo>
                  <a:lnTo>
                    <a:pt x="856208" y="138981"/>
                  </a:lnTo>
                  <a:lnTo>
                    <a:pt x="831334" y="170900"/>
                  </a:lnTo>
                  <a:lnTo>
                    <a:pt x="804068" y="201688"/>
                  </a:lnTo>
                  <a:lnTo>
                    <a:pt x="774412" y="231346"/>
                  </a:lnTo>
                  <a:lnTo>
                    <a:pt x="742365" y="259874"/>
                  </a:lnTo>
                  <a:lnTo>
                    <a:pt x="707928" y="287271"/>
                  </a:lnTo>
                  <a:lnTo>
                    <a:pt x="671099" y="313537"/>
                  </a:lnTo>
                  <a:lnTo>
                    <a:pt x="631880" y="338673"/>
                  </a:lnTo>
                  <a:lnTo>
                    <a:pt x="590270" y="362679"/>
                  </a:lnTo>
                  <a:lnTo>
                    <a:pt x="546269" y="385554"/>
                  </a:lnTo>
                  <a:lnTo>
                    <a:pt x="499878" y="407299"/>
                  </a:lnTo>
                  <a:lnTo>
                    <a:pt x="451096" y="427914"/>
                  </a:lnTo>
                  <a:lnTo>
                    <a:pt x="399923" y="447398"/>
                  </a:lnTo>
                  <a:lnTo>
                    <a:pt x="346359" y="465752"/>
                  </a:lnTo>
                  <a:lnTo>
                    <a:pt x="290404" y="482976"/>
                  </a:lnTo>
                  <a:lnTo>
                    <a:pt x="232059" y="499069"/>
                  </a:lnTo>
                  <a:lnTo>
                    <a:pt x="171323" y="514032"/>
                  </a:lnTo>
                  <a:lnTo>
                    <a:pt x="182372" y="581571"/>
                  </a:lnTo>
                  <a:lnTo>
                    <a:pt x="0" y="505294"/>
                  </a:lnTo>
                  <a:lnTo>
                    <a:pt x="145923" y="358368"/>
                  </a:lnTo>
                  <a:lnTo>
                    <a:pt x="156972" y="425907"/>
                  </a:lnTo>
                  <a:lnTo>
                    <a:pt x="214267" y="417483"/>
                  </a:lnTo>
                  <a:lnTo>
                    <a:pt x="269728" y="407505"/>
                  </a:lnTo>
                  <a:lnTo>
                    <a:pt x="323355" y="395973"/>
                  </a:lnTo>
                  <a:lnTo>
                    <a:pt x="375147" y="382885"/>
                  </a:lnTo>
                  <a:lnTo>
                    <a:pt x="425105" y="368243"/>
                  </a:lnTo>
                  <a:lnTo>
                    <a:pt x="473227" y="352047"/>
                  </a:lnTo>
                  <a:lnTo>
                    <a:pt x="519515" y="334295"/>
                  </a:lnTo>
                  <a:lnTo>
                    <a:pt x="563967" y="314989"/>
                  </a:lnTo>
                  <a:lnTo>
                    <a:pt x="606584" y="294128"/>
                  </a:lnTo>
                  <a:lnTo>
                    <a:pt x="647366" y="271712"/>
                  </a:lnTo>
                  <a:lnTo>
                    <a:pt x="686313" y="247741"/>
                  </a:lnTo>
                  <a:lnTo>
                    <a:pt x="723424" y="222216"/>
                  </a:lnTo>
                  <a:lnTo>
                    <a:pt x="758700" y="195135"/>
                  </a:lnTo>
                  <a:lnTo>
                    <a:pt x="792140" y="166500"/>
                  </a:lnTo>
                  <a:lnTo>
                    <a:pt x="823743" y="136310"/>
                  </a:lnTo>
                  <a:lnTo>
                    <a:pt x="853511" y="104565"/>
                  </a:lnTo>
                  <a:lnTo>
                    <a:pt x="881443" y="71265"/>
                  </a:lnTo>
                  <a:lnTo>
                    <a:pt x="907539" y="36410"/>
                  </a:lnTo>
                  <a:lnTo>
                    <a:pt x="93179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806818" y="4335779"/>
            <a:ext cx="709930" cy="861694"/>
            <a:chOff x="6806818" y="4335779"/>
            <a:chExt cx="709930" cy="861694"/>
          </a:xfrm>
        </p:grpSpPr>
        <p:sp>
          <p:nvSpPr>
            <p:cNvPr id="18" name="object 18"/>
            <p:cNvSpPr/>
            <p:nvPr/>
          </p:nvSpPr>
          <p:spPr>
            <a:xfrm>
              <a:off x="6816343" y="4345304"/>
              <a:ext cx="690880" cy="842644"/>
            </a:xfrm>
            <a:custGeom>
              <a:avLst/>
              <a:gdLst/>
              <a:ahLst/>
              <a:cxnLst/>
              <a:rect l="l" t="t" r="r" b="b"/>
              <a:pathLst>
                <a:path w="690879" h="842645">
                  <a:moveTo>
                    <a:pt x="47116" y="0"/>
                  </a:moveTo>
                  <a:lnTo>
                    <a:pt x="0" y="191897"/>
                  </a:lnTo>
                  <a:lnTo>
                    <a:pt x="65024" y="170561"/>
                  </a:lnTo>
                  <a:lnTo>
                    <a:pt x="89227" y="228251"/>
                  </a:lnTo>
                  <a:lnTo>
                    <a:pt x="114176" y="283402"/>
                  </a:lnTo>
                  <a:lnTo>
                    <a:pt x="139870" y="336014"/>
                  </a:lnTo>
                  <a:lnTo>
                    <a:pt x="166310" y="386088"/>
                  </a:lnTo>
                  <a:lnTo>
                    <a:pt x="193494" y="433623"/>
                  </a:lnTo>
                  <a:lnTo>
                    <a:pt x="221424" y="478621"/>
                  </a:lnTo>
                  <a:lnTo>
                    <a:pt x="250099" y="521081"/>
                  </a:lnTo>
                  <a:lnTo>
                    <a:pt x="279519" y="561003"/>
                  </a:lnTo>
                  <a:lnTo>
                    <a:pt x="309686" y="598389"/>
                  </a:lnTo>
                  <a:lnTo>
                    <a:pt x="340598" y="633237"/>
                  </a:lnTo>
                  <a:lnTo>
                    <a:pt x="372255" y="665550"/>
                  </a:lnTo>
                  <a:lnTo>
                    <a:pt x="404659" y="695326"/>
                  </a:lnTo>
                  <a:lnTo>
                    <a:pt x="437809" y="722566"/>
                  </a:lnTo>
                  <a:lnTo>
                    <a:pt x="471705" y="747270"/>
                  </a:lnTo>
                  <a:lnTo>
                    <a:pt x="506347" y="769439"/>
                  </a:lnTo>
                  <a:lnTo>
                    <a:pt x="541735" y="789073"/>
                  </a:lnTo>
                  <a:lnTo>
                    <a:pt x="577869" y="806172"/>
                  </a:lnTo>
                  <a:lnTo>
                    <a:pt x="614750" y="820737"/>
                  </a:lnTo>
                  <a:lnTo>
                    <a:pt x="652378" y="832767"/>
                  </a:lnTo>
                  <a:lnTo>
                    <a:pt x="690752" y="842264"/>
                  </a:lnTo>
                  <a:lnTo>
                    <a:pt x="651013" y="823931"/>
                  </a:lnTo>
                  <a:lnTo>
                    <a:pt x="612528" y="803545"/>
                  </a:lnTo>
                  <a:lnTo>
                    <a:pt x="575296" y="781105"/>
                  </a:lnTo>
                  <a:lnTo>
                    <a:pt x="539317" y="756611"/>
                  </a:lnTo>
                  <a:lnTo>
                    <a:pt x="504591" y="730064"/>
                  </a:lnTo>
                  <a:lnTo>
                    <a:pt x="471118" y="701462"/>
                  </a:lnTo>
                  <a:lnTo>
                    <a:pt x="438897" y="670807"/>
                  </a:lnTo>
                  <a:lnTo>
                    <a:pt x="407928" y="638098"/>
                  </a:lnTo>
                  <a:lnTo>
                    <a:pt x="378212" y="603335"/>
                  </a:lnTo>
                  <a:lnTo>
                    <a:pt x="349747" y="566519"/>
                  </a:lnTo>
                  <a:lnTo>
                    <a:pt x="322534" y="527648"/>
                  </a:lnTo>
                  <a:lnTo>
                    <a:pt x="296572" y="486724"/>
                  </a:lnTo>
                  <a:lnTo>
                    <a:pt x="271861" y="443746"/>
                  </a:lnTo>
                  <a:lnTo>
                    <a:pt x="248402" y="398714"/>
                  </a:lnTo>
                  <a:lnTo>
                    <a:pt x="226193" y="351628"/>
                  </a:lnTo>
                  <a:lnTo>
                    <a:pt x="205234" y="302489"/>
                  </a:lnTo>
                  <a:lnTo>
                    <a:pt x="185526" y="251296"/>
                  </a:lnTo>
                  <a:lnTo>
                    <a:pt x="167068" y="198048"/>
                  </a:lnTo>
                  <a:lnTo>
                    <a:pt x="149859" y="142748"/>
                  </a:lnTo>
                  <a:lnTo>
                    <a:pt x="214883" y="121412"/>
                  </a:lnTo>
                  <a:lnTo>
                    <a:pt x="47116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16343" y="4345304"/>
              <a:ext cx="690880" cy="842644"/>
            </a:xfrm>
            <a:custGeom>
              <a:avLst/>
              <a:gdLst/>
              <a:ahLst/>
              <a:cxnLst/>
              <a:rect l="l" t="t" r="r" b="b"/>
              <a:pathLst>
                <a:path w="690879" h="842645">
                  <a:moveTo>
                    <a:pt x="690752" y="842264"/>
                  </a:moveTo>
                  <a:lnTo>
                    <a:pt x="652378" y="832767"/>
                  </a:lnTo>
                  <a:lnTo>
                    <a:pt x="614750" y="820737"/>
                  </a:lnTo>
                  <a:lnTo>
                    <a:pt x="577869" y="806172"/>
                  </a:lnTo>
                  <a:lnTo>
                    <a:pt x="541735" y="789073"/>
                  </a:lnTo>
                  <a:lnTo>
                    <a:pt x="506347" y="769439"/>
                  </a:lnTo>
                  <a:lnTo>
                    <a:pt x="471705" y="747270"/>
                  </a:lnTo>
                  <a:lnTo>
                    <a:pt x="437809" y="722566"/>
                  </a:lnTo>
                  <a:lnTo>
                    <a:pt x="404659" y="695326"/>
                  </a:lnTo>
                  <a:lnTo>
                    <a:pt x="372255" y="665550"/>
                  </a:lnTo>
                  <a:lnTo>
                    <a:pt x="340598" y="633237"/>
                  </a:lnTo>
                  <a:lnTo>
                    <a:pt x="309686" y="598389"/>
                  </a:lnTo>
                  <a:lnTo>
                    <a:pt x="279519" y="561003"/>
                  </a:lnTo>
                  <a:lnTo>
                    <a:pt x="250099" y="521081"/>
                  </a:lnTo>
                  <a:lnTo>
                    <a:pt x="221424" y="478621"/>
                  </a:lnTo>
                  <a:lnTo>
                    <a:pt x="193494" y="433623"/>
                  </a:lnTo>
                  <a:lnTo>
                    <a:pt x="166310" y="386088"/>
                  </a:lnTo>
                  <a:lnTo>
                    <a:pt x="139870" y="336014"/>
                  </a:lnTo>
                  <a:lnTo>
                    <a:pt x="114176" y="283402"/>
                  </a:lnTo>
                  <a:lnTo>
                    <a:pt x="89227" y="228251"/>
                  </a:lnTo>
                  <a:lnTo>
                    <a:pt x="65024" y="170561"/>
                  </a:lnTo>
                  <a:lnTo>
                    <a:pt x="0" y="191897"/>
                  </a:lnTo>
                  <a:lnTo>
                    <a:pt x="47116" y="0"/>
                  </a:lnTo>
                  <a:lnTo>
                    <a:pt x="214883" y="121412"/>
                  </a:lnTo>
                  <a:lnTo>
                    <a:pt x="149859" y="142748"/>
                  </a:lnTo>
                  <a:lnTo>
                    <a:pt x="167068" y="198048"/>
                  </a:lnTo>
                  <a:lnTo>
                    <a:pt x="185526" y="251296"/>
                  </a:lnTo>
                  <a:lnTo>
                    <a:pt x="205234" y="302489"/>
                  </a:lnTo>
                  <a:lnTo>
                    <a:pt x="226193" y="351628"/>
                  </a:lnTo>
                  <a:lnTo>
                    <a:pt x="248402" y="398714"/>
                  </a:lnTo>
                  <a:lnTo>
                    <a:pt x="271861" y="443746"/>
                  </a:lnTo>
                  <a:lnTo>
                    <a:pt x="296572" y="486724"/>
                  </a:lnTo>
                  <a:lnTo>
                    <a:pt x="322534" y="527648"/>
                  </a:lnTo>
                  <a:lnTo>
                    <a:pt x="349747" y="566519"/>
                  </a:lnTo>
                  <a:lnTo>
                    <a:pt x="378212" y="603335"/>
                  </a:lnTo>
                  <a:lnTo>
                    <a:pt x="407928" y="638098"/>
                  </a:lnTo>
                  <a:lnTo>
                    <a:pt x="438897" y="670807"/>
                  </a:lnTo>
                  <a:lnTo>
                    <a:pt x="471118" y="701462"/>
                  </a:lnTo>
                  <a:lnTo>
                    <a:pt x="504591" y="730064"/>
                  </a:lnTo>
                  <a:lnTo>
                    <a:pt x="539317" y="756611"/>
                  </a:lnTo>
                  <a:lnTo>
                    <a:pt x="575296" y="781105"/>
                  </a:lnTo>
                  <a:lnTo>
                    <a:pt x="612528" y="803545"/>
                  </a:lnTo>
                  <a:lnTo>
                    <a:pt x="651013" y="823931"/>
                  </a:lnTo>
                  <a:lnTo>
                    <a:pt x="690752" y="84226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999988" y="1849120"/>
            <a:ext cx="1511935" cy="2348230"/>
            <a:chOff x="5999988" y="1849120"/>
            <a:chExt cx="1511935" cy="234823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9988" y="2683764"/>
              <a:ext cx="1511808" cy="151333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86856" y="1858645"/>
              <a:ext cx="708660" cy="799465"/>
            </a:xfrm>
            <a:custGeom>
              <a:avLst/>
              <a:gdLst/>
              <a:ahLst/>
              <a:cxnLst/>
              <a:rect l="l" t="t" r="r" b="b"/>
              <a:pathLst>
                <a:path w="708659" h="799464">
                  <a:moveTo>
                    <a:pt x="511175" y="0"/>
                  </a:moveTo>
                  <a:lnTo>
                    <a:pt x="544195" y="59943"/>
                  </a:lnTo>
                  <a:lnTo>
                    <a:pt x="491998" y="94385"/>
                  </a:lnTo>
                  <a:lnTo>
                    <a:pt x="442430" y="129091"/>
                  </a:lnTo>
                  <a:lnTo>
                    <a:pt x="395491" y="164062"/>
                  </a:lnTo>
                  <a:lnTo>
                    <a:pt x="351182" y="199298"/>
                  </a:lnTo>
                  <a:lnTo>
                    <a:pt x="309502" y="234799"/>
                  </a:lnTo>
                  <a:lnTo>
                    <a:pt x="270453" y="270564"/>
                  </a:lnTo>
                  <a:lnTo>
                    <a:pt x="234033" y="306594"/>
                  </a:lnTo>
                  <a:lnTo>
                    <a:pt x="200244" y="342889"/>
                  </a:lnTo>
                  <a:lnTo>
                    <a:pt x="169085" y="379449"/>
                  </a:lnTo>
                  <a:lnTo>
                    <a:pt x="140557" y="416274"/>
                  </a:lnTo>
                  <a:lnTo>
                    <a:pt x="114659" y="453363"/>
                  </a:lnTo>
                  <a:lnTo>
                    <a:pt x="91393" y="490717"/>
                  </a:lnTo>
                  <a:lnTo>
                    <a:pt x="70757" y="528336"/>
                  </a:lnTo>
                  <a:lnTo>
                    <a:pt x="52754" y="566220"/>
                  </a:lnTo>
                  <a:lnTo>
                    <a:pt x="37381" y="604369"/>
                  </a:lnTo>
                  <a:lnTo>
                    <a:pt x="24641" y="642782"/>
                  </a:lnTo>
                  <a:lnTo>
                    <a:pt x="14532" y="681460"/>
                  </a:lnTo>
                  <a:lnTo>
                    <a:pt x="7055" y="720403"/>
                  </a:lnTo>
                  <a:lnTo>
                    <a:pt x="2211" y="759611"/>
                  </a:lnTo>
                  <a:lnTo>
                    <a:pt x="0" y="799083"/>
                  </a:lnTo>
                  <a:lnTo>
                    <a:pt x="10651" y="756637"/>
                  </a:lnTo>
                  <a:lnTo>
                    <a:pt x="23554" y="715044"/>
                  </a:lnTo>
                  <a:lnTo>
                    <a:pt x="38709" y="674302"/>
                  </a:lnTo>
                  <a:lnTo>
                    <a:pt x="56115" y="634413"/>
                  </a:lnTo>
                  <a:lnTo>
                    <a:pt x="75773" y="595376"/>
                  </a:lnTo>
                  <a:lnTo>
                    <a:pt x="97682" y="557190"/>
                  </a:lnTo>
                  <a:lnTo>
                    <a:pt x="121841" y="519856"/>
                  </a:lnTo>
                  <a:lnTo>
                    <a:pt x="148252" y="483373"/>
                  </a:lnTo>
                  <a:lnTo>
                    <a:pt x="176913" y="447741"/>
                  </a:lnTo>
                  <a:lnTo>
                    <a:pt x="207824" y="412959"/>
                  </a:lnTo>
                  <a:lnTo>
                    <a:pt x="240985" y="379029"/>
                  </a:lnTo>
                  <a:lnTo>
                    <a:pt x="276396" y="345948"/>
                  </a:lnTo>
                  <a:lnTo>
                    <a:pt x="314056" y="313718"/>
                  </a:lnTo>
                  <a:lnTo>
                    <a:pt x="353966" y="282337"/>
                  </a:lnTo>
                  <a:lnTo>
                    <a:pt x="396125" y="251807"/>
                  </a:lnTo>
                  <a:lnTo>
                    <a:pt x="440533" y="222125"/>
                  </a:lnTo>
                  <a:lnTo>
                    <a:pt x="487189" y="193293"/>
                  </a:lnTo>
                  <a:lnTo>
                    <a:pt x="536094" y="165310"/>
                  </a:lnTo>
                  <a:lnTo>
                    <a:pt x="587248" y="138175"/>
                  </a:lnTo>
                  <a:lnTo>
                    <a:pt x="620268" y="198119"/>
                  </a:lnTo>
                  <a:lnTo>
                    <a:pt x="708533" y="10794"/>
                  </a:lnTo>
                  <a:lnTo>
                    <a:pt x="511175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86856" y="1858645"/>
              <a:ext cx="708660" cy="799465"/>
            </a:xfrm>
            <a:custGeom>
              <a:avLst/>
              <a:gdLst/>
              <a:ahLst/>
              <a:cxnLst/>
              <a:rect l="l" t="t" r="r" b="b"/>
              <a:pathLst>
                <a:path w="708659" h="799464">
                  <a:moveTo>
                    <a:pt x="0" y="799083"/>
                  </a:moveTo>
                  <a:lnTo>
                    <a:pt x="2211" y="759611"/>
                  </a:lnTo>
                  <a:lnTo>
                    <a:pt x="7055" y="720403"/>
                  </a:lnTo>
                  <a:lnTo>
                    <a:pt x="14532" y="681460"/>
                  </a:lnTo>
                  <a:lnTo>
                    <a:pt x="24641" y="642782"/>
                  </a:lnTo>
                  <a:lnTo>
                    <a:pt x="37381" y="604369"/>
                  </a:lnTo>
                  <a:lnTo>
                    <a:pt x="52754" y="566220"/>
                  </a:lnTo>
                  <a:lnTo>
                    <a:pt x="70757" y="528336"/>
                  </a:lnTo>
                  <a:lnTo>
                    <a:pt x="91393" y="490717"/>
                  </a:lnTo>
                  <a:lnTo>
                    <a:pt x="114659" y="453363"/>
                  </a:lnTo>
                  <a:lnTo>
                    <a:pt x="140557" y="416274"/>
                  </a:lnTo>
                  <a:lnTo>
                    <a:pt x="169085" y="379449"/>
                  </a:lnTo>
                  <a:lnTo>
                    <a:pt x="200244" y="342889"/>
                  </a:lnTo>
                  <a:lnTo>
                    <a:pt x="234033" y="306594"/>
                  </a:lnTo>
                  <a:lnTo>
                    <a:pt x="270453" y="270564"/>
                  </a:lnTo>
                  <a:lnTo>
                    <a:pt x="309502" y="234799"/>
                  </a:lnTo>
                  <a:lnTo>
                    <a:pt x="351182" y="199298"/>
                  </a:lnTo>
                  <a:lnTo>
                    <a:pt x="395491" y="164062"/>
                  </a:lnTo>
                  <a:lnTo>
                    <a:pt x="442430" y="129091"/>
                  </a:lnTo>
                  <a:lnTo>
                    <a:pt x="491998" y="94385"/>
                  </a:lnTo>
                  <a:lnTo>
                    <a:pt x="544195" y="59943"/>
                  </a:lnTo>
                  <a:lnTo>
                    <a:pt x="511175" y="0"/>
                  </a:lnTo>
                  <a:lnTo>
                    <a:pt x="708533" y="10794"/>
                  </a:lnTo>
                  <a:lnTo>
                    <a:pt x="620268" y="198119"/>
                  </a:lnTo>
                  <a:lnTo>
                    <a:pt x="587248" y="138175"/>
                  </a:lnTo>
                  <a:lnTo>
                    <a:pt x="536094" y="165310"/>
                  </a:lnTo>
                  <a:lnTo>
                    <a:pt x="487189" y="193293"/>
                  </a:lnTo>
                  <a:lnTo>
                    <a:pt x="440533" y="222125"/>
                  </a:lnTo>
                  <a:lnTo>
                    <a:pt x="396125" y="251807"/>
                  </a:lnTo>
                  <a:lnTo>
                    <a:pt x="353966" y="282337"/>
                  </a:lnTo>
                  <a:lnTo>
                    <a:pt x="314056" y="313718"/>
                  </a:lnTo>
                  <a:lnTo>
                    <a:pt x="276396" y="345948"/>
                  </a:lnTo>
                  <a:lnTo>
                    <a:pt x="240985" y="379029"/>
                  </a:lnTo>
                  <a:lnTo>
                    <a:pt x="207824" y="412959"/>
                  </a:lnTo>
                  <a:lnTo>
                    <a:pt x="176913" y="447741"/>
                  </a:lnTo>
                  <a:lnTo>
                    <a:pt x="148252" y="483373"/>
                  </a:lnTo>
                  <a:lnTo>
                    <a:pt x="121841" y="519856"/>
                  </a:lnTo>
                  <a:lnTo>
                    <a:pt x="97682" y="557190"/>
                  </a:lnTo>
                  <a:lnTo>
                    <a:pt x="75773" y="595376"/>
                  </a:lnTo>
                  <a:lnTo>
                    <a:pt x="56115" y="634413"/>
                  </a:lnTo>
                  <a:lnTo>
                    <a:pt x="38709" y="674302"/>
                  </a:lnTo>
                  <a:lnTo>
                    <a:pt x="23554" y="715044"/>
                  </a:lnTo>
                  <a:lnTo>
                    <a:pt x="10651" y="756637"/>
                  </a:lnTo>
                  <a:lnTo>
                    <a:pt x="0" y="79908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4531" y="2024887"/>
            <a:ext cx="2278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latin typeface="Cambria"/>
                <a:cs typeface="Cambria"/>
              </a:rPr>
              <a:t>Approach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548640"/>
            <a:ext cx="3816096" cy="33649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91831" y="3000247"/>
            <a:ext cx="4001770" cy="36258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4000" marR="700405" indent="-229235" algn="just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54000" algn="l"/>
              </a:tabLst>
            </a:pP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followed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systematic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approach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analyze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loan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application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dataset.</a:t>
            </a:r>
            <a:endParaRPr sz="1800">
              <a:latin typeface="Cambria"/>
              <a:cs typeface="Cambria"/>
            </a:endParaRPr>
          </a:p>
          <a:p>
            <a:pPr marL="254000" marR="627380" indent="-229235" algn="just">
              <a:lnSpc>
                <a:spcPts val="1939"/>
              </a:lnSpc>
              <a:spcBef>
                <a:spcPts val="1610"/>
              </a:spcBef>
              <a:buFont typeface="Arial MT"/>
              <a:buChar char="•"/>
              <a:tabLst>
                <a:tab pos="254000" algn="l"/>
              </a:tabLst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Done</a:t>
            </a:r>
            <a:r>
              <a:rPr sz="1800" spc="25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preprocessing</a:t>
            </a:r>
            <a:r>
              <a:rPr sz="18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cleaning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ensure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accuracy.</a:t>
            </a:r>
            <a:endParaRPr sz="1800">
              <a:latin typeface="Cambria"/>
              <a:cs typeface="Cambria"/>
            </a:endParaRPr>
          </a:p>
          <a:p>
            <a:pPr marL="254000" marR="17780" indent="-229235">
              <a:lnSpc>
                <a:spcPct val="90000"/>
              </a:lnSpc>
              <a:spcBef>
                <a:spcPts val="1575"/>
              </a:spcBef>
              <a:buFont typeface="Arial MT"/>
              <a:buChar char="•"/>
              <a:tabLst>
                <a:tab pos="254000" algn="l"/>
              </a:tabLst>
            </a:pP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Utilized</a:t>
            </a:r>
            <a:r>
              <a:rPr sz="18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Microsoft</a:t>
            </a:r>
            <a:r>
              <a:rPr sz="18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Excel</a:t>
            </a:r>
            <a:r>
              <a:rPr sz="18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Power </a:t>
            </a:r>
            <a:r>
              <a:rPr sz="1800" spc="160" dirty="0">
                <a:solidFill>
                  <a:srgbClr val="FFFFFF"/>
                </a:solidFill>
                <a:latin typeface="Cambria"/>
                <a:cs typeface="Cambria"/>
              </a:rPr>
              <a:t>BI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chart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creation</a:t>
            </a:r>
            <a:r>
              <a:rPr sz="1800" spc="3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,</a:t>
            </a:r>
            <a:r>
              <a:rPr sz="1800" spc="3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Microsoft</a:t>
            </a:r>
            <a:r>
              <a:rPr sz="1800" spc="3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PowerPoint</a:t>
            </a:r>
            <a:r>
              <a:rPr sz="1800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create</a:t>
            </a:r>
            <a:r>
              <a:rPr sz="18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present</a:t>
            </a:r>
            <a:r>
              <a:rPr sz="18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the presentation.</a:t>
            </a:r>
            <a:endParaRPr sz="1800">
              <a:latin typeface="Cambria"/>
              <a:cs typeface="Cambria"/>
            </a:endParaRPr>
          </a:p>
          <a:p>
            <a:pPr marL="254000" indent="-228600">
              <a:lnSpc>
                <a:spcPts val="2050"/>
              </a:lnSpc>
              <a:spcBef>
                <a:spcPts val="1390"/>
              </a:spcBef>
              <a:buFont typeface="Arial MT"/>
              <a:buChar char="•"/>
              <a:tabLst>
                <a:tab pos="254000" algn="l"/>
              </a:tabLst>
            </a:pP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Employed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statistical</a:t>
            </a:r>
            <a:r>
              <a:rPr sz="18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functions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endParaRPr sz="1800">
              <a:latin typeface="Cambria"/>
              <a:cs typeface="Cambria"/>
            </a:endParaRPr>
          </a:p>
          <a:p>
            <a:pPr marL="254000">
              <a:lnSpc>
                <a:spcPts val="2050"/>
              </a:lnSpc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visualization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techniques.</a:t>
            </a:r>
            <a:r>
              <a:rPr sz="18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spc="-75" baseline="-10101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1650" baseline="-1010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733" y="1331721"/>
            <a:ext cx="3341370" cy="32518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143510" indent="321945">
              <a:lnSpc>
                <a:spcPct val="80100"/>
              </a:lnSpc>
              <a:spcBef>
                <a:spcPts val="580"/>
              </a:spcBef>
              <a:buClr>
                <a:srgbClr val="FFFFFF"/>
              </a:buClr>
              <a:buFont typeface="Cambria"/>
              <a:buAutoNum type="alphaUcPeriod"/>
              <a:tabLst>
                <a:tab pos="334645" algn="l"/>
              </a:tabLst>
            </a:pPr>
            <a:r>
              <a:rPr sz="2000" spc="140" dirty="0">
                <a:solidFill>
                  <a:srgbClr val="FFFFFF"/>
                </a:solidFill>
                <a:latin typeface="Cambria"/>
                <a:cs typeface="Cambria"/>
              </a:rPr>
              <a:t>Our</a:t>
            </a:r>
            <a:r>
              <a:rPr sz="20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relies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mbria"/>
                <a:cs typeface="Cambria"/>
              </a:rPr>
              <a:t>on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Microsoft</a:t>
            </a:r>
            <a:r>
              <a:rPr sz="2000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Excel</a:t>
            </a:r>
            <a:r>
              <a:rPr sz="2000" spc="3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2016,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PowerPoint,</a:t>
            </a:r>
            <a:r>
              <a:rPr sz="20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Power</a:t>
            </a:r>
            <a:r>
              <a:rPr sz="20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Cambria"/>
                <a:cs typeface="Cambria"/>
              </a:rPr>
              <a:t>BI.</a:t>
            </a:r>
            <a:endParaRPr sz="2000">
              <a:latin typeface="Cambria"/>
              <a:cs typeface="Cambria"/>
            </a:endParaRPr>
          </a:p>
          <a:p>
            <a:pPr marL="12700" marR="5080" indent="321945">
              <a:lnSpc>
                <a:spcPct val="80000"/>
              </a:lnSpc>
              <a:spcBef>
                <a:spcPts val="1920"/>
              </a:spcBef>
              <a:buAutoNum type="alphaUcPeriod"/>
              <a:tabLst>
                <a:tab pos="334645" algn="l"/>
              </a:tabLst>
            </a:pPr>
            <a:r>
              <a:rPr sz="2000" spc="14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processing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techniques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include</a:t>
            </a:r>
            <a:r>
              <a:rPr sz="20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handling missing</a:t>
            </a:r>
            <a:r>
              <a:rPr sz="20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data,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outlier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identification,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data balancing.</a:t>
            </a:r>
            <a:endParaRPr sz="2000">
              <a:latin typeface="Cambria"/>
              <a:cs typeface="Cambria"/>
            </a:endParaRPr>
          </a:p>
          <a:p>
            <a:pPr marL="12700" marR="19050" indent="321945" algn="just">
              <a:lnSpc>
                <a:spcPct val="79000"/>
              </a:lnSpc>
              <a:spcBef>
                <a:spcPts val="1945"/>
              </a:spcBef>
              <a:buAutoNum type="alphaUcPeriod"/>
              <a:tabLst>
                <a:tab pos="334645" algn="l"/>
              </a:tabLst>
            </a:pP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Statistical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functions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used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20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analysis: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 mean,</a:t>
            </a:r>
            <a:r>
              <a:rPr sz="20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median, 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correlation,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 and</a:t>
            </a:r>
            <a:r>
              <a:rPr sz="20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sz="2000" spc="-20" dirty="0">
                <a:solidFill>
                  <a:srgbClr val="D1D4DB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392" y="225298"/>
            <a:ext cx="8336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34410" algn="l"/>
                <a:tab pos="4152265" algn="l"/>
                <a:tab pos="7138670" algn="l"/>
              </a:tabLst>
            </a:pPr>
            <a:r>
              <a:rPr sz="4000" spc="315" dirty="0"/>
              <a:t>Methodology</a:t>
            </a:r>
            <a:r>
              <a:rPr sz="4000" dirty="0"/>
              <a:t>	</a:t>
            </a:r>
            <a:r>
              <a:rPr sz="4000" spc="445" dirty="0"/>
              <a:t>&amp;</a:t>
            </a:r>
            <a:r>
              <a:rPr sz="4000" dirty="0"/>
              <a:t>	</a:t>
            </a:r>
            <a:r>
              <a:rPr sz="4000" spc="290" dirty="0"/>
              <a:t>Tech-</a:t>
            </a:r>
            <a:r>
              <a:rPr sz="4000" spc="350" dirty="0"/>
              <a:t>stack</a:t>
            </a:r>
            <a:r>
              <a:rPr sz="4000" dirty="0"/>
              <a:t>	</a:t>
            </a:r>
            <a:r>
              <a:rPr sz="4000" spc="275" dirty="0"/>
              <a:t>used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6283" y="981455"/>
            <a:ext cx="1882139" cy="17236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2929127"/>
            <a:ext cx="2066544" cy="17114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06283" y="4869178"/>
            <a:ext cx="1949196" cy="19049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85588" y="2929127"/>
            <a:ext cx="2176271" cy="171145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07989" y="1766697"/>
            <a:ext cx="1095375" cy="744855"/>
            <a:chOff x="6007989" y="1766697"/>
            <a:chExt cx="1095375" cy="744855"/>
          </a:xfrm>
        </p:grpSpPr>
        <p:sp>
          <p:nvSpPr>
            <p:cNvPr id="9" name="object 9"/>
            <p:cNvSpPr/>
            <p:nvPr/>
          </p:nvSpPr>
          <p:spPr>
            <a:xfrm>
              <a:off x="6017514" y="1776222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838200" y="0"/>
                  </a:moveTo>
                  <a:lnTo>
                    <a:pt x="848360" y="90677"/>
                  </a:lnTo>
                  <a:lnTo>
                    <a:pt x="791108" y="104442"/>
                  </a:lnTo>
                  <a:lnTo>
                    <a:pt x="735707" y="119465"/>
                  </a:lnTo>
                  <a:lnTo>
                    <a:pt x="682158" y="135745"/>
                  </a:lnTo>
                  <a:lnTo>
                    <a:pt x="630460" y="153282"/>
                  </a:lnTo>
                  <a:lnTo>
                    <a:pt x="580613" y="172078"/>
                  </a:lnTo>
                  <a:lnTo>
                    <a:pt x="532617" y="192130"/>
                  </a:lnTo>
                  <a:lnTo>
                    <a:pt x="486473" y="213440"/>
                  </a:lnTo>
                  <a:lnTo>
                    <a:pt x="442180" y="236008"/>
                  </a:lnTo>
                  <a:lnTo>
                    <a:pt x="399739" y="259833"/>
                  </a:lnTo>
                  <a:lnTo>
                    <a:pt x="359149" y="284915"/>
                  </a:lnTo>
                  <a:lnTo>
                    <a:pt x="320410" y="311256"/>
                  </a:lnTo>
                  <a:lnTo>
                    <a:pt x="283524" y="338853"/>
                  </a:lnTo>
                  <a:lnTo>
                    <a:pt x="248489" y="367708"/>
                  </a:lnTo>
                  <a:lnTo>
                    <a:pt x="215306" y="397821"/>
                  </a:lnTo>
                  <a:lnTo>
                    <a:pt x="183975" y="429191"/>
                  </a:lnTo>
                  <a:lnTo>
                    <a:pt x="154495" y="461819"/>
                  </a:lnTo>
                  <a:lnTo>
                    <a:pt x="126868" y="495704"/>
                  </a:lnTo>
                  <a:lnTo>
                    <a:pt x="101093" y="530847"/>
                  </a:lnTo>
                  <a:lnTo>
                    <a:pt x="77170" y="567247"/>
                  </a:lnTo>
                  <a:lnTo>
                    <a:pt x="55099" y="604905"/>
                  </a:lnTo>
                  <a:lnTo>
                    <a:pt x="34880" y="643820"/>
                  </a:lnTo>
                  <a:lnTo>
                    <a:pt x="16514" y="683993"/>
                  </a:lnTo>
                  <a:lnTo>
                    <a:pt x="0" y="725424"/>
                  </a:lnTo>
                  <a:lnTo>
                    <a:pt x="26352" y="682887"/>
                  </a:lnTo>
                  <a:lnTo>
                    <a:pt x="54172" y="642146"/>
                  </a:lnTo>
                  <a:lnTo>
                    <a:pt x="83461" y="603200"/>
                  </a:lnTo>
                  <a:lnTo>
                    <a:pt x="114219" y="566049"/>
                  </a:lnTo>
                  <a:lnTo>
                    <a:pt x="146445" y="530693"/>
                  </a:lnTo>
                  <a:lnTo>
                    <a:pt x="180140" y="497132"/>
                  </a:lnTo>
                  <a:lnTo>
                    <a:pt x="215302" y="465365"/>
                  </a:lnTo>
                  <a:lnTo>
                    <a:pt x="251933" y="435393"/>
                  </a:lnTo>
                  <a:lnTo>
                    <a:pt x="290032" y="407216"/>
                  </a:lnTo>
                  <a:lnTo>
                    <a:pt x="329598" y="380834"/>
                  </a:lnTo>
                  <a:lnTo>
                    <a:pt x="370633" y="356246"/>
                  </a:lnTo>
                  <a:lnTo>
                    <a:pt x="413135" y="333452"/>
                  </a:lnTo>
                  <a:lnTo>
                    <a:pt x="457105" y="312452"/>
                  </a:lnTo>
                  <a:lnTo>
                    <a:pt x="502543" y="293247"/>
                  </a:lnTo>
                  <a:lnTo>
                    <a:pt x="549449" y="275836"/>
                  </a:lnTo>
                  <a:lnTo>
                    <a:pt x="597821" y="260219"/>
                  </a:lnTo>
                  <a:lnTo>
                    <a:pt x="647662" y="246396"/>
                  </a:lnTo>
                  <a:lnTo>
                    <a:pt x="698969" y="234367"/>
                  </a:lnTo>
                  <a:lnTo>
                    <a:pt x="751744" y="224131"/>
                  </a:lnTo>
                  <a:lnTo>
                    <a:pt x="805986" y="215690"/>
                  </a:lnTo>
                  <a:lnTo>
                    <a:pt x="861694" y="209041"/>
                  </a:lnTo>
                  <a:lnTo>
                    <a:pt x="871982" y="299719"/>
                  </a:lnTo>
                  <a:lnTo>
                    <a:pt x="1075943" y="11353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17514" y="1776222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0" y="725424"/>
                  </a:moveTo>
                  <a:lnTo>
                    <a:pt x="16514" y="683993"/>
                  </a:lnTo>
                  <a:lnTo>
                    <a:pt x="34880" y="643820"/>
                  </a:lnTo>
                  <a:lnTo>
                    <a:pt x="55099" y="604905"/>
                  </a:lnTo>
                  <a:lnTo>
                    <a:pt x="77170" y="567247"/>
                  </a:lnTo>
                  <a:lnTo>
                    <a:pt x="101093" y="530847"/>
                  </a:lnTo>
                  <a:lnTo>
                    <a:pt x="126868" y="495704"/>
                  </a:lnTo>
                  <a:lnTo>
                    <a:pt x="154495" y="461819"/>
                  </a:lnTo>
                  <a:lnTo>
                    <a:pt x="183975" y="429191"/>
                  </a:lnTo>
                  <a:lnTo>
                    <a:pt x="215306" y="397821"/>
                  </a:lnTo>
                  <a:lnTo>
                    <a:pt x="248489" y="367708"/>
                  </a:lnTo>
                  <a:lnTo>
                    <a:pt x="283524" y="338853"/>
                  </a:lnTo>
                  <a:lnTo>
                    <a:pt x="320410" y="311256"/>
                  </a:lnTo>
                  <a:lnTo>
                    <a:pt x="359149" y="284915"/>
                  </a:lnTo>
                  <a:lnTo>
                    <a:pt x="399739" y="259833"/>
                  </a:lnTo>
                  <a:lnTo>
                    <a:pt x="442180" y="236008"/>
                  </a:lnTo>
                  <a:lnTo>
                    <a:pt x="486473" y="213440"/>
                  </a:lnTo>
                  <a:lnTo>
                    <a:pt x="532617" y="192130"/>
                  </a:lnTo>
                  <a:lnTo>
                    <a:pt x="580613" y="172078"/>
                  </a:lnTo>
                  <a:lnTo>
                    <a:pt x="630460" y="153282"/>
                  </a:lnTo>
                  <a:lnTo>
                    <a:pt x="682158" y="135745"/>
                  </a:lnTo>
                  <a:lnTo>
                    <a:pt x="735707" y="119465"/>
                  </a:lnTo>
                  <a:lnTo>
                    <a:pt x="791108" y="104442"/>
                  </a:lnTo>
                  <a:lnTo>
                    <a:pt x="848360" y="90677"/>
                  </a:lnTo>
                  <a:lnTo>
                    <a:pt x="838200" y="0"/>
                  </a:lnTo>
                  <a:lnTo>
                    <a:pt x="1075943" y="113537"/>
                  </a:lnTo>
                  <a:lnTo>
                    <a:pt x="871982" y="299719"/>
                  </a:lnTo>
                  <a:lnTo>
                    <a:pt x="861694" y="209041"/>
                  </a:lnTo>
                  <a:lnTo>
                    <a:pt x="805986" y="215690"/>
                  </a:lnTo>
                  <a:lnTo>
                    <a:pt x="751744" y="224131"/>
                  </a:lnTo>
                  <a:lnTo>
                    <a:pt x="698969" y="234367"/>
                  </a:lnTo>
                  <a:lnTo>
                    <a:pt x="647662" y="246396"/>
                  </a:lnTo>
                  <a:lnTo>
                    <a:pt x="597821" y="260219"/>
                  </a:lnTo>
                  <a:lnTo>
                    <a:pt x="549449" y="275836"/>
                  </a:lnTo>
                  <a:lnTo>
                    <a:pt x="502543" y="293247"/>
                  </a:lnTo>
                  <a:lnTo>
                    <a:pt x="457105" y="312452"/>
                  </a:lnTo>
                  <a:lnTo>
                    <a:pt x="413135" y="333452"/>
                  </a:lnTo>
                  <a:lnTo>
                    <a:pt x="370633" y="356246"/>
                  </a:lnTo>
                  <a:lnTo>
                    <a:pt x="329598" y="380834"/>
                  </a:lnTo>
                  <a:lnTo>
                    <a:pt x="290032" y="407216"/>
                  </a:lnTo>
                  <a:lnTo>
                    <a:pt x="251933" y="435393"/>
                  </a:lnTo>
                  <a:lnTo>
                    <a:pt x="215302" y="465365"/>
                  </a:lnTo>
                  <a:lnTo>
                    <a:pt x="180140" y="497132"/>
                  </a:lnTo>
                  <a:lnTo>
                    <a:pt x="146445" y="530693"/>
                  </a:lnTo>
                  <a:lnTo>
                    <a:pt x="114219" y="566049"/>
                  </a:lnTo>
                  <a:lnTo>
                    <a:pt x="83461" y="603200"/>
                  </a:lnTo>
                  <a:lnTo>
                    <a:pt x="54172" y="642146"/>
                  </a:lnTo>
                  <a:lnTo>
                    <a:pt x="26352" y="682887"/>
                  </a:lnTo>
                  <a:lnTo>
                    <a:pt x="0" y="725424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192392" y="1557020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115168" y="5014976"/>
            <a:ext cx="902335" cy="935355"/>
            <a:chOff x="10115168" y="5014976"/>
            <a:chExt cx="902335" cy="935355"/>
          </a:xfrm>
        </p:grpSpPr>
        <p:sp>
          <p:nvSpPr>
            <p:cNvPr id="13" name="object 13"/>
            <p:cNvSpPr/>
            <p:nvPr/>
          </p:nvSpPr>
          <p:spPr>
            <a:xfrm>
              <a:off x="10124693" y="5024501"/>
              <a:ext cx="883285" cy="916305"/>
            </a:xfrm>
            <a:custGeom>
              <a:avLst/>
              <a:gdLst/>
              <a:ahLst/>
              <a:cxnLst/>
              <a:rect l="l" t="t" r="r" b="b"/>
              <a:pathLst>
                <a:path w="883284" h="916304">
                  <a:moveTo>
                    <a:pt x="883284" y="0"/>
                  </a:moveTo>
                  <a:lnTo>
                    <a:pt x="868686" y="47887"/>
                  </a:lnTo>
                  <a:lnTo>
                    <a:pt x="852212" y="94414"/>
                  </a:lnTo>
                  <a:lnTo>
                    <a:pt x="833863" y="139579"/>
                  </a:lnTo>
                  <a:lnTo>
                    <a:pt x="813639" y="183383"/>
                  </a:lnTo>
                  <a:lnTo>
                    <a:pt x="791540" y="225826"/>
                  </a:lnTo>
                  <a:lnTo>
                    <a:pt x="767566" y="266908"/>
                  </a:lnTo>
                  <a:lnTo>
                    <a:pt x="741717" y="306628"/>
                  </a:lnTo>
                  <a:lnTo>
                    <a:pt x="713993" y="344987"/>
                  </a:lnTo>
                  <a:lnTo>
                    <a:pt x="684393" y="381984"/>
                  </a:lnTo>
                  <a:lnTo>
                    <a:pt x="652917" y="417621"/>
                  </a:lnTo>
                  <a:lnTo>
                    <a:pt x="619566" y="451896"/>
                  </a:lnTo>
                  <a:lnTo>
                    <a:pt x="584339" y="484810"/>
                  </a:lnTo>
                  <a:lnTo>
                    <a:pt x="547237" y="516362"/>
                  </a:lnTo>
                  <a:lnTo>
                    <a:pt x="508258" y="546553"/>
                  </a:lnTo>
                  <a:lnTo>
                    <a:pt x="467404" y="575383"/>
                  </a:lnTo>
                  <a:lnTo>
                    <a:pt x="424674" y="602851"/>
                  </a:lnTo>
                  <a:lnTo>
                    <a:pt x="380067" y="628958"/>
                  </a:lnTo>
                  <a:lnTo>
                    <a:pt x="333585" y="653704"/>
                  </a:lnTo>
                  <a:lnTo>
                    <a:pt x="285226" y="677088"/>
                  </a:lnTo>
                  <a:lnTo>
                    <a:pt x="234991" y="699111"/>
                  </a:lnTo>
                  <a:lnTo>
                    <a:pt x="182879" y="719772"/>
                  </a:lnTo>
                  <a:lnTo>
                    <a:pt x="149732" y="634631"/>
                  </a:lnTo>
                  <a:lnTo>
                    <a:pt x="0" y="866914"/>
                  </a:lnTo>
                  <a:lnTo>
                    <a:pt x="259079" y="916012"/>
                  </a:lnTo>
                  <a:lnTo>
                    <a:pt x="226059" y="830872"/>
                  </a:lnTo>
                  <a:lnTo>
                    <a:pt x="277832" y="802928"/>
                  </a:lnTo>
                  <a:lnTo>
                    <a:pt x="327495" y="774241"/>
                  </a:lnTo>
                  <a:lnTo>
                    <a:pt x="375049" y="744810"/>
                  </a:lnTo>
                  <a:lnTo>
                    <a:pt x="420495" y="714635"/>
                  </a:lnTo>
                  <a:lnTo>
                    <a:pt x="463832" y="683716"/>
                  </a:lnTo>
                  <a:lnTo>
                    <a:pt x="505060" y="652054"/>
                  </a:lnTo>
                  <a:lnTo>
                    <a:pt x="544179" y="619647"/>
                  </a:lnTo>
                  <a:lnTo>
                    <a:pt x="581189" y="586497"/>
                  </a:lnTo>
                  <a:lnTo>
                    <a:pt x="616090" y="552603"/>
                  </a:lnTo>
                  <a:lnTo>
                    <a:pt x="648883" y="517965"/>
                  </a:lnTo>
                  <a:lnTo>
                    <a:pt x="679567" y="482583"/>
                  </a:lnTo>
                  <a:lnTo>
                    <a:pt x="708142" y="446457"/>
                  </a:lnTo>
                  <a:lnTo>
                    <a:pt x="734608" y="409588"/>
                  </a:lnTo>
                  <a:lnTo>
                    <a:pt x="758965" y="371976"/>
                  </a:lnTo>
                  <a:lnTo>
                    <a:pt x="781214" y="333619"/>
                  </a:lnTo>
                  <a:lnTo>
                    <a:pt x="801354" y="294519"/>
                  </a:lnTo>
                  <a:lnTo>
                    <a:pt x="819385" y="254675"/>
                  </a:lnTo>
                  <a:lnTo>
                    <a:pt x="835307" y="214088"/>
                  </a:lnTo>
                  <a:lnTo>
                    <a:pt x="849120" y="172757"/>
                  </a:lnTo>
                  <a:lnTo>
                    <a:pt x="860824" y="130683"/>
                  </a:lnTo>
                  <a:lnTo>
                    <a:pt x="870420" y="87865"/>
                  </a:lnTo>
                  <a:lnTo>
                    <a:pt x="877907" y="44304"/>
                  </a:lnTo>
                  <a:lnTo>
                    <a:pt x="883284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24693" y="5024501"/>
              <a:ext cx="883285" cy="916305"/>
            </a:xfrm>
            <a:custGeom>
              <a:avLst/>
              <a:gdLst/>
              <a:ahLst/>
              <a:cxnLst/>
              <a:rect l="l" t="t" r="r" b="b"/>
              <a:pathLst>
                <a:path w="883284" h="916304">
                  <a:moveTo>
                    <a:pt x="883284" y="0"/>
                  </a:moveTo>
                  <a:lnTo>
                    <a:pt x="877907" y="44304"/>
                  </a:lnTo>
                  <a:lnTo>
                    <a:pt x="870420" y="87865"/>
                  </a:lnTo>
                  <a:lnTo>
                    <a:pt x="860824" y="130683"/>
                  </a:lnTo>
                  <a:lnTo>
                    <a:pt x="849120" y="172757"/>
                  </a:lnTo>
                  <a:lnTo>
                    <a:pt x="835307" y="214088"/>
                  </a:lnTo>
                  <a:lnTo>
                    <a:pt x="819385" y="254675"/>
                  </a:lnTo>
                  <a:lnTo>
                    <a:pt x="801354" y="294519"/>
                  </a:lnTo>
                  <a:lnTo>
                    <a:pt x="781214" y="333619"/>
                  </a:lnTo>
                  <a:lnTo>
                    <a:pt x="758965" y="371976"/>
                  </a:lnTo>
                  <a:lnTo>
                    <a:pt x="734608" y="409588"/>
                  </a:lnTo>
                  <a:lnTo>
                    <a:pt x="708142" y="446457"/>
                  </a:lnTo>
                  <a:lnTo>
                    <a:pt x="679567" y="482583"/>
                  </a:lnTo>
                  <a:lnTo>
                    <a:pt x="648883" y="517965"/>
                  </a:lnTo>
                  <a:lnTo>
                    <a:pt x="616090" y="552603"/>
                  </a:lnTo>
                  <a:lnTo>
                    <a:pt x="581189" y="586497"/>
                  </a:lnTo>
                  <a:lnTo>
                    <a:pt x="544179" y="619647"/>
                  </a:lnTo>
                  <a:lnTo>
                    <a:pt x="505060" y="652054"/>
                  </a:lnTo>
                  <a:lnTo>
                    <a:pt x="463832" y="683716"/>
                  </a:lnTo>
                  <a:lnTo>
                    <a:pt x="420495" y="714635"/>
                  </a:lnTo>
                  <a:lnTo>
                    <a:pt x="375049" y="744810"/>
                  </a:lnTo>
                  <a:lnTo>
                    <a:pt x="327495" y="774241"/>
                  </a:lnTo>
                  <a:lnTo>
                    <a:pt x="277832" y="802928"/>
                  </a:lnTo>
                  <a:lnTo>
                    <a:pt x="226059" y="830872"/>
                  </a:lnTo>
                  <a:lnTo>
                    <a:pt x="259079" y="916012"/>
                  </a:lnTo>
                  <a:lnTo>
                    <a:pt x="0" y="866914"/>
                  </a:lnTo>
                  <a:lnTo>
                    <a:pt x="149732" y="634631"/>
                  </a:lnTo>
                  <a:lnTo>
                    <a:pt x="182879" y="719772"/>
                  </a:lnTo>
                  <a:lnTo>
                    <a:pt x="234991" y="699111"/>
                  </a:lnTo>
                  <a:lnTo>
                    <a:pt x="285226" y="677088"/>
                  </a:lnTo>
                  <a:lnTo>
                    <a:pt x="333585" y="653704"/>
                  </a:lnTo>
                  <a:lnTo>
                    <a:pt x="380067" y="628958"/>
                  </a:lnTo>
                  <a:lnTo>
                    <a:pt x="424674" y="602851"/>
                  </a:lnTo>
                  <a:lnTo>
                    <a:pt x="467404" y="575383"/>
                  </a:lnTo>
                  <a:lnTo>
                    <a:pt x="508258" y="546553"/>
                  </a:lnTo>
                  <a:lnTo>
                    <a:pt x="547237" y="516362"/>
                  </a:lnTo>
                  <a:lnTo>
                    <a:pt x="584339" y="484810"/>
                  </a:lnTo>
                  <a:lnTo>
                    <a:pt x="619566" y="451896"/>
                  </a:lnTo>
                  <a:lnTo>
                    <a:pt x="652917" y="417621"/>
                  </a:lnTo>
                  <a:lnTo>
                    <a:pt x="684393" y="381984"/>
                  </a:lnTo>
                  <a:lnTo>
                    <a:pt x="713993" y="344987"/>
                  </a:lnTo>
                  <a:lnTo>
                    <a:pt x="741717" y="306628"/>
                  </a:lnTo>
                  <a:lnTo>
                    <a:pt x="767566" y="266908"/>
                  </a:lnTo>
                  <a:lnTo>
                    <a:pt x="791540" y="225826"/>
                  </a:lnTo>
                  <a:lnTo>
                    <a:pt x="813639" y="183383"/>
                  </a:lnTo>
                  <a:lnTo>
                    <a:pt x="833863" y="139579"/>
                  </a:lnTo>
                  <a:lnTo>
                    <a:pt x="852212" y="94414"/>
                  </a:lnTo>
                  <a:lnTo>
                    <a:pt x="868686" y="47887"/>
                  </a:lnTo>
                  <a:lnTo>
                    <a:pt x="883284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218801" y="4932426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37655" y="5274690"/>
            <a:ext cx="1068070" cy="720090"/>
            <a:chOff x="6137655" y="5274690"/>
            <a:chExt cx="1068070" cy="720090"/>
          </a:xfrm>
        </p:grpSpPr>
        <p:sp>
          <p:nvSpPr>
            <p:cNvPr id="17" name="object 17"/>
            <p:cNvSpPr/>
            <p:nvPr/>
          </p:nvSpPr>
          <p:spPr>
            <a:xfrm>
              <a:off x="6147180" y="5284215"/>
              <a:ext cx="1049020" cy="701040"/>
            </a:xfrm>
            <a:custGeom>
              <a:avLst/>
              <a:gdLst/>
              <a:ahLst/>
              <a:cxnLst/>
              <a:rect l="l" t="t" r="r" b="b"/>
              <a:pathLst>
                <a:path w="1049020" h="701039">
                  <a:moveTo>
                    <a:pt x="67691" y="0"/>
                  </a:moveTo>
                  <a:lnTo>
                    <a:pt x="0" y="325615"/>
                  </a:lnTo>
                  <a:lnTo>
                    <a:pt x="107950" y="285750"/>
                  </a:lnTo>
                  <a:lnTo>
                    <a:pt x="136210" y="322606"/>
                  </a:lnTo>
                  <a:lnTo>
                    <a:pt x="165852" y="357748"/>
                  </a:lnTo>
                  <a:lnTo>
                    <a:pt x="196874" y="391175"/>
                  </a:lnTo>
                  <a:lnTo>
                    <a:pt x="229277" y="422887"/>
                  </a:lnTo>
                  <a:lnTo>
                    <a:pt x="263060" y="452885"/>
                  </a:lnTo>
                  <a:lnTo>
                    <a:pt x="298223" y="481167"/>
                  </a:lnTo>
                  <a:lnTo>
                    <a:pt x="334767" y="507735"/>
                  </a:lnTo>
                  <a:lnTo>
                    <a:pt x="372691" y="532588"/>
                  </a:lnTo>
                  <a:lnTo>
                    <a:pt x="411995" y="555727"/>
                  </a:lnTo>
                  <a:lnTo>
                    <a:pt x="452680" y="577150"/>
                  </a:lnTo>
                  <a:lnTo>
                    <a:pt x="494744" y="596858"/>
                  </a:lnTo>
                  <a:lnTo>
                    <a:pt x="538188" y="614852"/>
                  </a:lnTo>
                  <a:lnTo>
                    <a:pt x="583012" y="631130"/>
                  </a:lnTo>
                  <a:lnTo>
                    <a:pt x="629216" y="645693"/>
                  </a:lnTo>
                  <a:lnTo>
                    <a:pt x="676800" y="658542"/>
                  </a:lnTo>
                  <a:lnTo>
                    <a:pt x="725763" y="669675"/>
                  </a:lnTo>
                  <a:lnTo>
                    <a:pt x="776106" y="679093"/>
                  </a:lnTo>
                  <a:lnTo>
                    <a:pt x="827828" y="686796"/>
                  </a:lnTo>
                  <a:lnTo>
                    <a:pt x="880930" y="692783"/>
                  </a:lnTo>
                  <a:lnTo>
                    <a:pt x="935411" y="697056"/>
                  </a:lnTo>
                  <a:lnTo>
                    <a:pt x="991272" y="699613"/>
                  </a:lnTo>
                  <a:lnTo>
                    <a:pt x="1048512" y="700455"/>
                  </a:lnTo>
                  <a:lnTo>
                    <a:pt x="987356" y="691503"/>
                  </a:lnTo>
                  <a:lnTo>
                    <a:pt x="928440" y="681031"/>
                  </a:lnTo>
                  <a:lnTo>
                    <a:pt x="871762" y="669041"/>
                  </a:lnTo>
                  <a:lnTo>
                    <a:pt x="817323" y="655533"/>
                  </a:lnTo>
                  <a:lnTo>
                    <a:pt x="765123" y="640506"/>
                  </a:lnTo>
                  <a:lnTo>
                    <a:pt x="715162" y="623961"/>
                  </a:lnTo>
                  <a:lnTo>
                    <a:pt x="667441" y="605897"/>
                  </a:lnTo>
                  <a:lnTo>
                    <a:pt x="621960" y="586315"/>
                  </a:lnTo>
                  <a:lnTo>
                    <a:pt x="578719" y="565214"/>
                  </a:lnTo>
                  <a:lnTo>
                    <a:pt x="537717" y="542596"/>
                  </a:lnTo>
                  <a:lnTo>
                    <a:pt x="498956" y="518459"/>
                  </a:lnTo>
                  <a:lnTo>
                    <a:pt x="462436" y="492804"/>
                  </a:lnTo>
                  <a:lnTo>
                    <a:pt x="428156" y="465631"/>
                  </a:lnTo>
                  <a:lnTo>
                    <a:pt x="396117" y="436940"/>
                  </a:lnTo>
                  <a:lnTo>
                    <a:pt x="366319" y="406731"/>
                  </a:lnTo>
                  <a:lnTo>
                    <a:pt x="338762" y="375004"/>
                  </a:lnTo>
                  <a:lnTo>
                    <a:pt x="313447" y="341759"/>
                  </a:lnTo>
                  <a:lnTo>
                    <a:pt x="290373" y="306996"/>
                  </a:lnTo>
                  <a:lnTo>
                    <a:pt x="269541" y="270716"/>
                  </a:lnTo>
                  <a:lnTo>
                    <a:pt x="250952" y="232918"/>
                  </a:lnTo>
                  <a:lnTo>
                    <a:pt x="358901" y="192913"/>
                  </a:lnTo>
                  <a:lnTo>
                    <a:pt x="67691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47180" y="5284215"/>
              <a:ext cx="1049020" cy="701040"/>
            </a:xfrm>
            <a:custGeom>
              <a:avLst/>
              <a:gdLst/>
              <a:ahLst/>
              <a:cxnLst/>
              <a:rect l="l" t="t" r="r" b="b"/>
              <a:pathLst>
                <a:path w="1049020" h="701039">
                  <a:moveTo>
                    <a:pt x="1048512" y="700455"/>
                  </a:moveTo>
                  <a:lnTo>
                    <a:pt x="991272" y="699613"/>
                  </a:lnTo>
                  <a:lnTo>
                    <a:pt x="935411" y="697056"/>
                  </a:lnTo>
                  <a:lnTo>
                    <a:pt x="880930" y="692783"/>
                  </a:lnTo>
                  <a:lnTo>
                    <a:pt x="827828" y="686796"/>
                  </a:lnTo>
                  <a:lnTo>
                    <a:pt x="776106" y="679093"/>
                  </a:lnTo>
                  <a:lnTo>
                    <a:pt x="725763" y="669675"/>
                  </a:lnTo>
                  <a:lnTo>
                    <a:pt x="676800" y="658542"/>
                  </a:lnTo>
                  <a:lnTo>
                    <a:pt x="629216" y="645693"/>
                  </a:lnTo>
                  <a:lnTo>
                    <a:pt x="583012" y="631130"/>
                  </a:lnTo>
                  <a:lnTo>
                    <a:pt x="538188" y="614852"/>
                  </a:lnTo>
                  <a:lnTo>
                    <a:pt x="494744" y="596858"/>
                  </a:lnTo>
                  <a:lnTo>
                    <a:pt x="452680" y="577150"/>
                  </a:lnTo>
                  <a:lnTo>
                    <a:pt x="411995" y="555727"/>
                  </a:lnTo>
                  <a:lnTo>
                    <a:pt x="372691" y="532588"/>
                  </a:lnTo>
                  <a:lnTo>
                    <a:pt x="334767" y="507735"/>
                  </a:lnTo>
                  <a:lnTo>
                    <a:pt x="298223" y="481167"/>
                  </a:lnTo>
                  <a:lnTo>
                    <a:pt x="263060" y="452885"/>
                  </a:lnTo>
                  <a:lnTo>
                    <a:pt x="229277" y="422887"/>
                  </a:lnTo>
                  <a:lnTo>
                    <a:pt x="196874" y="391175"/>
                  </a:lnTo>
                  <a:lnTo>
                    <a:pt x="165852" y="357748"/>
                  </a:lnTo>
                  <a:lnTo>
                    <a:pt x="136210" y="322606"/>
                  </a:lnTo>
                  <a:lnTo>
                    <a:pt x="107950" y="285750"/>
                  </a:lnTo>
                  <a:lnTo>
                    <a:pt x="0" y="325615"/>
                  </a:lnTo>
                  <a:lnTo>
                    <a:pt x="67691" y="0"/>
                  </a:lnTo>
                  <a:lnTo>
                    <a:pt x="358901" y="192913"/>
                  </a:lnTo>
                  <a:lnTo>
                    <a:pt x="250952" y="232918"/>
                  </a:lnTo>
                  <a:lnTo>
                    <a:pt x="269541" y="270716"/>
                  </a:lnTo>
                  <a:lnTo>
                    <a:pt x="290373" y="306996"/>
                  </a:lnTo>
                  <a:lnTo>
                    <a:pt x="313447" y="341759"/>
                  </a:lnTo>
                  <a:lnTo>
                    <a:pt x="338762" y="375004"/>
                  </a:lnTo>
                  <a:lnTo>
                    <a:pt x="366319" y="406731"/>
                  </a:lnTo>
                  <a:lnTo>
                    <a:pt x="396117" y="436940"/>
                  </a:lnTo>
                  <a:lnTo>
                    <a:pt x="428156" y="465631"/>
                  </a:lnTo>
                  <a:lnTo>
                    <a:pt x="462436" y="492804"/>
                  </a:lnTo>
                  <a:lnTo>
                    <a:pt x="498956" y="518459"/>
                  </a:lnTo>
                  <a:lnTo>
                    <a:pt x="537717" y="542596"/>
                  </a:lnTo>
                  <a:lnTo>
                    <a:pt x="578719" y="565214"/>
                  </a:lnTo>
                  <a:lnTo>
                    <a:pt x="621960" y="586315"/>
                  </a:lnTo>
                  <a:lnTo>
                    <a:pt x="667441" y="605897"/>
                  </a:lnTo>
                  <a:lnTo>
                    <a:pt x="715162" y="623961"/>
                  </a:lnTo>
                  <a:lnTo>
                    <a:pt x="765123" y="640506"/>
                  </a:lnTo>
                  <a:lnTo>
                    <a:pt x="817323" y="655533"/>
                  </a:lnTo>
                  <a:lnTo>
                    <a:pt x="871762" y="669041"/>
                  </a:lnTo>
                  <a:lnTo>
                    <a:pt x="928440" y="681031"/>
                  </a:lnTo>
                  <a:lnTo>
                    <a:pt x="987356" y="691503"/>
                  </a:lnTo>
                  <a:lnTo>
                    <a:pt x="1048512" y="70045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73165" y="5071364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670668" y="1865502"/>
            <a:ext cx="989330" cy="817880"/>
            <a:chOff x="9670668" y="1865502"/>
            <a:chExt cx="989330" cy="817880"/>
          </a:xfrm>
        </p:grpSpPr>
        <p:sp>
          <p:nvSpPr>
            <p:cNvPr id="21" name="object 21"/>
            <p:cNvSpPr/>
            <p:nvPr/>
          </p:nvSpPr>
          <p:spPr>
            <a:xfrm>
              <a:off x="9680193" y="1875027"/>
              <a:ext cx="970280" cy="798830"/>
            </a:xfrm>
            <a:custGeom>
              <a:avLst/>
              <a:gdLst/>
              <a:ahLst/>
              <a:cxnLst/>
              <a:rect l="l" t="t" r="r" b="b"/>
              <a:pathLst>
                <a:path w="970279" h="798830">
                  <a:moveTo>
                    <a:pt x="0" y="0"/>
                  </a:moveTo>
                  <a:lnTo>
                    <a:pt x="49047" y="10068"/>
                  </a:lnTo>
                  <a:lnTo>
                    <a:pt x="96914" y="22130"/>
                  </a:lnTo>
                  <a:lnTo>
                    <a:pt x="143598" y="36187"/>
                  </a:lnTo>
                  <a:lnTo>
                    <a:pt x="189101" y="52238"/>
                  </a:lnTo>
                  <a:lnTo>
                    <a:pt x="233422" y="70283"/>
                  </a:lnTo>
                  <a:lnTo>
                    <a:pt x="276562" y="90323"/>
                  </a:lnTo>
                  <a:lnTo>
                    <a:pt x="318520" y="112357"/>
                  </a:lnTo>
                  <a:lnTo>
                    <a:pt x="359297" y="136386"/>
                  </a:lnTo>
                  <a:lnTo>
                    <a:pt x="398893" y="162409"/>
                  </a:lnTo>
                  <a:lnTo>
                    <a:pt x="437308" y="190427"/>
                  </a:lnTo>
                  <a:lnTo>
                    <a:pt x="474542" y="220440"/>
                  </a:lnTo>
                  <a:lnTo>
                    <a:pt x="510594" y="252447"/>
                  </a:lnTo>
                  <a:lnTo>
                    <a:pt x="545466" y="286450"/>
                  </a:lnTo>
                  <a:lnTo>
                    <a:pt x="579157" y="322448"/>
                  </a:lnTo>
                  <a:lnTo>
                    <a:pt x="611667" y="360441"/>
                  </a:lnTo>
                  <a:lnTo>
                    <a:pt x="642997" y="400429"/>
                  </a:lnTo>
                  <a:lnTo>
                    <a:pt x="673146" y="442412"/>
                  </a:lnTo>
                  <a:lnTo>
                    <a:pt x="702115" y="486391"/>
                  </a:lnTo>
                  <a:lnTo>
                    <a:pt x="729903" y="532365"/>
                  </a:lnTo>
                  <a:lnTo>
                    <a:pt x="756511" y="580335"/>
                  </a:lnTo>
                  <a:lnTo>
                    <a:pt x="781938" y="630301"/>
                  </a:lnTo>
                  <a:lnTo>
                    <a:pt x="700277" y="671068"/>
                  </a:lnTo>
                  <a:lnTo>
                    <a:pt x="945514" y="798702"/>
                  </a:lnTo>
                  <a:lnTo>
                    <a:pt x="970152" y="536067"/>
                  </a:lnTo>
                  <a:lnTo>
                    <a:pt x="888491" y="576961"/>
                  </a:lnTo>
                  <a:lnTo>
                    <a:pt x="855851" y="528002"/>
                  </a:lnTo>
                  <a:lnTo>
                    <a:pt x="822666" y="481215"/>
                  </a:lnTo>
                  <a:lnTo>
                    <a:pt x="788936" y="436598"/>
                  </a:lnTo>
                  <a:lnTo>
                    <a:pt x="754662" y="394152"/>
                  </a:lnTo>
                  <a:lnTo>
                    <a:pt x="719843" y="353876"/>
                  </a:lnTo>
                  <a:lnTo>
                    <a:pt x="684480" y="315771"/>
                  </a:lnTo>
                  <a:lnTo>
                    <a:pt x="648572" y="279836"/>
                  </a:lnTo>
                  <a:lnTo>
                    <a:pt x="612120" y="246071"/>
                  </a:lnTo>
                  <a:lnTo>
                    <a:pt x="575124" y="214477"/>
                  </a:lnTo>
                  <a:lnTo>
                    <a:pt x="537583" y="185053"/>
                  </a:lnTo>
                  <a:lnTo>
                    <a:pt x="499497" y="157799"/>
                  </a:lnTo>
                  <a:lnTo>
                    <a:pt x="460867" y="132715"/>
                  </a:lnTo>
                  <a:lnTo>
                    <a:pt x="421692" y="109801"/>
                  </a:lnTo>
                  <a:lnTo>
                    <a:pt x="381973" y="89057"/>
                  </a:lnTo>
                  <a:lnTo>
                    <a:pt x="341710" y="70483"/>
                  </a:lnTo>
                  <a:lnTo>
                    <a:pt x="300902" y="54079"/>
                  </a:lnTo>
                  <a:lnTo>
                    <a:pt x="259549" y="39845"/>
                  </a:lnTo>
                  <a:lnTo>
                    <a:pt x="217652" y="27780"/>
                  </a:lnTo>
                  <a:lnTo>
                    <a:pt x="175211" y="17885"/>
                  </a:lnTo>
                  <a:lnTo>
                    <a:pt x="132225" y="10159"/>
                  </a:lnTo>
                  <a:lnTo>
                    <a:pt x="88694" y="4603"/>
                  </a:lnTo>
                  <a:lnTo>
                    <a:pt x="44619" y="1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80193" y="1875027"/>
              <a:ext cx="970280" cy="798830"/>
            </a:xfrm>
            <a:custGeom>
              <a:avLst/>
              <a:gdLst/>
              <a:ahLst/>
              <a:cxnLst/>
              <a:rect l="l" t="t" r="r" b="b"/>
              <a:pathLst>
                <a:path w="970279" h="798830">
                  <a:moveTo>
                    <a:pt x="0" y="0"/>
                  </a:moveTo>
                  <a:lnTo>
                    <a:pt x="44619" y="1217"/>
                  </a:lnTo>
                  <a:lnTo>
                    <a:pt x="88694" y="4603"/>
                  </a:lnTo>
                  <a:lnTo>
                    <a:pt x="132225" y="10159"/>
                  </a:lnTo>
                  <a:lnTo>
                    <a:pt x="175211" y="17885"/>
                  </a:lnTo>
                  <a:lnTo>
                    <a:pt x="217652" y="27780"/>
                  </a:lnTo>
                  <a:lnTo>
                    <a:pt x="259549" y="39845"/>
                  </a:lnTo>
                  <a:lnTo>
                    <a:pt x="300902" y="54079"/>
                  </a:lnTo>
                  <a:lnTo>
                    <a:pt x="341710" y="70483"/>
                  </a:lnTo>
                  <a:lnTo>
                    <a:pt x="381973" y="89057"/>
                  </a:lnTo>
                  <a:lnTo>
                    <a:pt x="421692" y="109801"/>
                  </a:lnTo>
                  <a:lnTo>
                    <a:pt x="460867" y="132715"/>
                  </a:lnTo>
                  <a:lnTo>
                    <a:pt x="499497" y="157799"/>
                  </a:lnTo>
                  <a:lnTo>
                    <a:pt x="537583" y="185053"/>
                  </a:lnTo>
                  <a:lnTo>
                    <a:pt x="575124" y="214477"/>
                  </a:lnTo>
                  <a:lnTo>
                    <a:pt x="612120" y="246071"/>
                  </a:lnTo>
                  <a:lnTo>
                    <a:pt x="648572" y="279836"/>
                  </a:lnTo>
                  <a:lnTo>
                    <a:pt x="684480" y="315771"/>
                  </a:lnTo>
                  <a:lnTo>
                    <a:pt x="719843" y="353876"/>
                  </a:lnTo>
                  <a:lnTo>
                    <a:pt x="754662" y="394152"/>
                  </a:lnTo>
                  <a:lnTo>
                    <a:pt x="788936" y="436598"/>
                  </a:lnTo>
                  <a:lnTo>
                    <a:pt x="822666" y="481215"/>
                  </a:lnTo>
                  <a:lnTo>
                    <a:pt x="855851" y="528002"/>
                  </a:lnTo>
                  <a:lnTo>
                    <a:pt x="888491" y="576961"/>
                  </a:lnTo>
                  <a:lnTo>
                    <a:pt x="970152" y="536067"/>
                  </a:lnTo>
                  <a:lnTo>
                    <a:pt x="945514" y="798702"/>
                  </a:lnTo>
                  <a:lnTo>
                    <a:pt x="700277" y="671068"/>
                  </a:lnTo>
                  <a:lnTo>
                    <a:pt x="781938" y="630301"/>
                  </a:lnTo>
                  <a:lnTo>
                    <a:pt x="756511" y="580335"/>
                  </a:lnTo>
                  <a:lnTo>
                    <a:pt x="729903" y="532365"/>
                  </a:lnTo>
                  <a:lnTo>
                    <a:pt x="702115" y="486391"/>
                  </a:lnTo>
                  <a:lnTo>
                    <a:pt x="673146" y="442412"/>
                  </a:lnTo>
                  <a:lnTo>
                    <a:pt x="642997" y="400429"/>
                  </a:lnTo>
                  <a:lnTo>
                    <a:pt x="611667" y="360441"/>
                  </a:lnTo>
                  <a:lnTo>
                    <a:pt x="579157" y="322448"/>
                  </a:lnTo>
                  <a:lnTo>
                    <a:pt x="545466" y="286450"/>
                  </a:lnTo>
                  <a:lnTo>
                    <a:pt x="510594" y="252447"/>
                  </a:lnTo>
                  <a:lnTo>
                    <a:pt x="474542" y="220440"/>
                  </a:lnTo>
                  <a:lnTo>
                    <a:pt x="437308" y="190427"/>
                  </a:lnTo>
                  <a:lnTo>
                    <a:pt x="398893" y="162409"/>
                  </a:lnTo>
                  <a:lnTo>
                    <a:pt x="359297" y="136386"/>
                  </a:lnTo>
                  <a:lnTo>
                    <a:pt x="318520" y="112357"/>
                  </a:lnTo>
                  <a:lnTo>
                    <a:pt x="276562" y="90323"/>
                  </a:lnTo>
                  <a:lnTo>
                    <a:pt x="233422" y="70283"/>
                  </a:lnTo>
                  <a:lnTo>
                    <a:pt x="189101" y="52238"/>
                  </a:lnTo>
                  <a:lnTo>
                    <a:pt x="143598" y="36187"/>
                  </a:lnTo>
                  <a:lnTo>
                    <a:pt x="96914" y="22130"/>
                  </a:lnTo>
                  <a:lnTo>
                    <a:pt x="49047" y="1006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844278" y="1673732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10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88580" y="3491484"/>
            <a:ext cx="1799844" cy="661415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192" y="454913"/>
            <a:ext cx="5546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5" dirty="0">
                <a:latin typeface="Cambria"/>
                <a:cs typeface="Cambria"/>
              </a:rPr>
              <a:t>Insights-</a:t>
            </a:r>
            <a:r>
              <a:rPr sz="4000" b="1" spc="125" dirty="0">
                <a:latin typeface="Cambria"/>
                <a:cs typeface="Cambria"/>
              </a:rPr>
              <a:t>Data</a:t>
            </a:r>
            <a:r>
              <a:rPr sz="4000" b="1" spc="215" dirty="0">
                <a:latin typeface="Cambria"/>
                <a:cs typeface="Cambria"/>
              </a:rPr>
              <a:t> </a:t>
            </a:r>
            <a:r>
              <a:rPr sz="4000" b="1" spc="70" dirty="0">
                <a:latin typeface="Cambria"/>
                <a:cs typeface="Cambria"/>
              </a:rPr>
              <a:t>Cleaning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484733" y="1438402"/>
            <a:ext cx="4971415" cy="47726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5"/>
              </a:spcBef>
            </a:pP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cleaning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first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most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important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task</a:t>
            </a:r>
            <a:r>
              <a:rPr sz="18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execute</a:t>
            </a:r>
            <a:r>
              <a:rPr sz="18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before</a:t>
            </a:r>
            <a:r>
              <a:rPr sz="18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proceeding</a:t>
            </a:r>
            <a:r>
              <a:rPr sz="18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any</a:t>
            </a:r>
            <a:r>
              <a:rPr sz="18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kind</a:t>
            </a:r>
            <a:r>
              <a:rPr sz="180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Analysis,</a:t>
            </a:r>
            <a:r>
              <a:rPr sz="18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8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project,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raw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had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122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307512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rows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few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columns,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rest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it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had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50000</a:t>
            </a:r>
            <a:r>
              <a:rPr sz="18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rows,</a:t>
            </a:r>
            <a:r>
              <a:rPr sz="18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8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had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remove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rows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above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50000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extra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few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then</a:t>
            </a:r>
            <a:r>
              <a:rPr sz="18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deletion</a:t>
            </a:r>
            <a:r>
              <a:rPr sz="1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E8EAEC"/>
                </a:solidFill>
                <a:latin typeface="Cambria"/>
                <a:cs typeface="Cambria"/>
              </a:rPr>
              <a:t>unnecessary</a:t>
            </a:r>
            <a:r>
              <a:rPr sz="1800" spc="160" dirty="0">
                <a:solidFill>
                  <a:srgbClr val="E8EAEC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dealing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missing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values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executed,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done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three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steps,</a:t>
            </a:r>
            <a:endParaRPr sz="1800">
              <a:latin typeface="Cambria"/>
              <a:cs typeface="Cambria"/>
            </a:endParaRPr>
          </a:p>
          <a:p>
            <a:pPr marL="238760" indent="-226060">
              <a:lnSpc>
                <a:spcPts val="2050"/>
              </a:lnSpc>
              <a:spcBef>
                <a:spcPts val="1945"/>
              </a:spcBef>
              <a:buSzPct val="88888"/>
              <a:buAutoNum type="arabicPeriod"/>
              <a:tabLst>
                <a:tab pos="238760" algn="l"/>
              </a:tabLst>
            </a:pP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Identifying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missing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ts val="2050"/>
              </a:lnSpc>
            </a:pP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dataset.</a:t>
            </a:r>
            <a:endParaRPr sz="1800">
              <a:latin typeface="Cambria"/>
              <a:cs typeface="Cambria"/>
            </a:endParaRPr>
          </a:p>
          <a:p>
            <a:pPr marL="12700" marR="88265" indent="254000">
              <a:lnSpc>
                <a:spcPts val="1939"/>
              </a:lnSpc>
              <a:spcBef>
                <a:spcPts val="1975"/>
              </a:spcBef>
              <a:buAutoNum type="arabicPeriod" startAt="2"/>
              <a:tabLst>
                <a:tab pos="266700" algn="l"/>
              </a:tabLst>
            </a:pP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Deleting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&gt;30%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null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values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unnecessary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columns.</a:t>
            </a:r>
            <a:endParaRPr sz="1800">
              <a:latin typeface="Cambria"/>
              <a:cs typeface="Cambria"/>
            </a:endParaRPr>
          </a:p>
          <a:p>
            <a:pPr marL="266065" indent="-253365">
              <a:lnSpc>
                <a:spcPts val="2055"/>
              </a:lnSpc>
              <a:spcBef>
                <a:spcPts val="1705"/>
              </a:spcBef>
              <a:buAutoNum type="arabicPeriod" startAt="2"/>
              <a:tabLst>
                <a:tab pos="266065" algn="l"/>
              </a:tabLst>
            </a:pP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Imputing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numerical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ts val="2055"/>
              </a:lnSpc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median</a:t>
            </a:r>
            <a:r>
              <a:rPr sz="1800" spc="2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method(For</a:t>
            </a:r>
            <a:r>
              <a:rPr sz="1800" spc="2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columns&lt;30%</a:t>
            </a:r>
            <a:r>
              <a:rPr sz="1800" spc="2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null</a:t>
            </a:r>
            <a:r>
              <a:rPr sz="18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values)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The</a:t>
            </a:r>
            <a:r>
              <a:rPr spc="185" dirty="0"/>
              <a:t> </a:t>
            </a:r>
            <a:r>
              <a:rPr dirty="0"/>
              <a:t>deleted</a:t>
            </a:r>
            <a:r>
              <a:rPr spc="204" dirty="0"/>
              <a:t> </a:t>
            </a:r>
            <a:r>
              <a:rPr spc="50" dirty="0"/>
              <a:t>columns</a:t>
            </a:r>
            <a:r>
              <a:rPr spc="180" dirty="0"/>
              <a:t> </a:t>
            </a:r>
            <a:r>
              <a:rPr spc="30" dirty="0"/>
              <a:t>are:</a:t>
            </a:r>
          </a:p>
          <a:p>
            <a:pPr marL="355600" marR="366395" indent="-342900">
              <a:lnSpc>
                <a:spcPts val="1510"/>
              </a:lnSpc>
              <a:spcBef>
                <a:spcPts val="1970"/>
              </a:spcBef>
              <a:buAutoNum type="arabicPeriod"/>
              <a:tabLst>
                <a:tab pos="355600" algn="l"/>
              </a:tabLst>
            </a:pPr>
            <a:r>
              <a:rPr sz="1400" spc="175" dirty="0"/>
              <a:t>FLAG</a:t>
            </a:r>
            <a:r>
              <a:rPr sz="1400" spc="105" dirty="0"/>
              <a:t> </a:t>
            </a:r>
            <a:r>
              <a:rPr sz="1400" spc="90" dirty="0"/>
              <a:t>MOBIL(Since </a:t>
            </a:r>
            <a:r>
              <a:rPr sz="1400" dirty="0"/>
              <a:t>only</a:t>
            </a:r>
            <a:r>
              <a:rPr sz="1400" spc="75" dirty="0"/>
              <a:t> </a:t>
            </a:r>
            <a:r>
              <a:rPr sz="1400" dirty="0"/>
              <a:t>one</a:t>
            </a:r>
            <a:r>
              <a:rPr sz="1400" spc="90" dirty="0"/>
              <a:t> </a:t>
            </a:r>
            <a:r>
              <a:rPr sz="1400" dirty="0"/>
              <a:t>1</a:t>
            </a:r>
            <a:r>
              <a:rPr sz="1400" spc="90" dirty="0"/>
              <a:t> </a:t>
            </a:r>
            <a:r>
              <a:rPr sz="1400" dirty="0"/>
              <a:t>0</a:t>
            </a:r>
            <a:r>
              <a:rPr sz="1400" spc="85" dirty="0"/>
              <a:t> </a:t>
            </a:r>
            <a:r>
              <a:rPr sz="1400" spc="55" dirty="0"/>
              <a:t>value</a:t>
            </a:r>
            <a:r>
              <a:rPr sz="1400" spc="75" dirty="0"/>
              <a:t> </a:t>
            </a:r>
            <a:r>
              <a:rPr sz="1400" spc="60" dirty="0"/>
              <a:t>and</a:t>
            </a:r>
            <a:r>
              <a:rPr sz="1400" spc="95" dirty="0"/>
              <a:t> </a:t>
            </a:r>
            <a:r>
              <a:rPr sz="1400" spc="70" dirty="0"/>
              <a:t>all</a:t>
            </a:r>
            <a:r>
              <a:rPr sz="1400" spc="90" dirty="0"/>
              <a:t> </a:t>
            </a:r>
            <a:r>
              <a:rPr sz="1400" spc="50" dirty="0"/>
              <a:t>are</a:t>
            </a:r>
            <a:r>
              <a:rPr sz="1400" spc="85" dirty="0"/>
              <a:t> </a:t>
            </a:r>
            <a:r>
              <a:rPr sz="1400" spc="-50" dirty="0"/>
              <a:t>1 </a:t>
            </a:r>
            <a:r>
              <a:rPr sz="1400" spc="-10" dirty="0"/>
              <a:t>value).</a:t>
            </a:r>
            <a:endParaRPr sz="1400"/>
          </a:p>
          <a:p>
            <a:pPr marL="209550" indent="-196850">
              <a:lnSpc>
                <a:spcPts val="1595"/>
              </a:lnSpc>
              <a:spcBef>
                <a:spcPts val="1325"/>
              </a:spcBef>
              <a:buAutoNum type="arabicPeriod"/>
              <a:tabLst>
                <a:tab pos="209550" algn="l"/>
              </a:tabLst>
            </a:pPr>
            <a:r>
              <a:rPr sz="1400" spc="65" dirty="0"/>
              <a:t>From</a:t>
            </a:r>
            <a:r>
              <a:rPr sz="1400" spc="90" dirty="0"/>
              <a:t> </a:t>
            </a:r>
            <a:r>
              <a:rPr sz="1400" spc="175" dirty="0"/>
              <a:t>FLAG</a:t>
            </a:r>
            <a:r>
              <a:rPr sz="1400" spc="100" dirty="0"/>
              <a:t> </a:t>
            </a:r>
            <a:r>
              <a:rPr sz="1400" spc="175" dirty="0"/>
              <a:t>DOCUMENT</a:t>
            </a:r>
            <a:r>
              <a:rPr sz="1400" spc="85" dirty="0"/>
              <a:t> </a:t>
            </a:r>
            <a:r>
              <a:rPr sz="1400" dirty="0"/>
              <a:t>2</a:t>
            </a:r>
            <a:r>
              <a:rPr sz="1400" spc="90" dirty="0"/>
              <a:t> </a:t>
            </a:r>
            <a:r>
              <a:rPr sz="1400" dirty="0"/>
              <a:t>to</a:t>
            </a:r>
            <a:r>
              <a:rPr sz="1400" spc="80" dirty="0"/>
              <a:t> </a:t>
            </a:r>
            <a:r>
              <a:rPr sz="1400" spc="175" dirty="0"/>
              <a:t>FLAG</a:t>
            </a:r>
            <a:r>
              <a:rPr sz="1400" spc="100" dirty="0"/>
              <a:t> </a:t>
            </a:r>
            <a:r>
              <a:rPr sz="1400" spc="165" dirty="0"/>
              <a:t>DOCUMENT</a:t>
            </a:r>
            <a:endParaRPr sz="1400"/>
          </a:p>
          <a:p>
            <a:pPr marL="12700">
              <a:lnSpc>
                <a:spcPts val="1595"/>
              </a:lnSpc>
            </a:pPr>
            <a:r>
              <a:rPr sz="1400" spc="20" dirty="0"/>
              <a:t>21(since</a:t>
            </a:r>
            <a:r>
              <a:rPr sz="1400" spc="120" dirty="0"/>
              <a:t> </a:t>
            </a:r>
            <a:r>
              <a:rPr sz="1400" spc="20" dirty="0"/>
              <a:t>these</a:t>
            </a:r>
            <a:r>
              <a:rPr sz="1400" spc="135" dirty="0"/>
              <a:t> </a:t>
            </a:r>
            <a:r>
              <a:rPr sz="1400" spc="20" dirty="0"/>
              <a:t>columns</a:t>
            </a:r>
            <a:r>
              <a:rPr sz="1400" spc="130" dirty="0"/>
              <a:t> </a:t>
            </a:r>
            <a:r>
              <a:rPr sz="1400" spc="50" dirty="0"/>
              <a:t>are</a:t>
            </a:r>
            <a:r>
              <a:rPr sz="1400" spc="135" dirty="0"/>
              <a:t> </a:t>
            </a:r>
            <a:r>
              <a:rPr sz="1400" spc="20" dirty="0"/>
              <a:t>unnecessary</a:t>
            </a:r>
            <a:r>
              <a:rPr sz="1400" spc="120" dirty="0"/>
              <a:t> </a:t>
            </a:r>
            <a:r>
              <a:rPr sz="1400" spc="20" dirty="0"/>
              <a:t>to</a:t>
            </a:r>
            <a:r>
              <a:rPr sz="1400" spc="150" dirty="0"/>
              <a:t> </a:t>
            </a:r>
            <a:r>
              <a:rPr sz="1400" spc="50" dirty="0"/>
              <a:t>the</a:t>
            </a:r>
            <a:r>
              <a:rPr sz="1400" spc="135" dirty="0"/>
              <a:t> </a:t>
            </a:r>
            <a:r>
              <a:rPr sz="1400" spc="40" dirty="0"/>
              <a:t>analyses).</a:t>
            </a:r>
            <a:endParaRPr sz="1400"/>
          </a:p>
          <a:p>
            <a:pPr marL="208915" indent="-196215">
              <a:lnSpc>
                <a:spcPct val="100000"/>
              </a:lnSpc>
              <a:spcBef>
                <a:spcPts val="1345"/>
              </a:spcBef>
              <a:buAutoNum type="arabicPeriod" startAt="3"/>
              <a:tabLst>
                <a:tab pos="208915" algn="l"/>
              </a:tabLst>
            </a:pPr>
            <a:r>
              <a:rPr sz="1400" spc="70" dirty="0"/>
              <a:t>Median</a:t>
            </a:r>
            <a:r>
              <a:rPr sz="1400" spc="90" dirty="0"/>
              <a:t> </a:t>
            </a:r>
            <a:r>
              <a:rPr sz="1400" spc="55" dirty="0"/>
              <a:t>values</a:t>
            </a:r>
            <a:r>
              <a:rPr sz="1400" spc="85" dirty="0"/>
              <a:t> </a:t>
            </a:r>
            <a:r>
              <a:rPr sz="1400" dirty="0"/>
              <a:t>were</a:t>
            </a:r>
            <a:r>
              <a:rPr sz="1400" spc="100" dirty="0"/>
              <a:t> </a:t>
            </a:r>
            <a:r>
              <a:rPr sz="1400" spc="55" dirty="0"/>
              <a:t>put</a:t>
            </a:r>
            <a:r>
              <a:rPr sz="1400" spc="100" dirty="0"/>
              <a:t> </a:t>
            </a:r>
            <a:r>
              <a:rPr sz="1400" spc="55" dirty="0"/>
              <a:t>in</a:t>
            </a:r>
            <a:r>
              <a:rPr sz="1400" spc="110" dirty="0"/>
              <a:t> </a:t>
            </a:r>
            <a:r>
              <a:rPr sz="1400" spc="50" dirty="0"/>
              <a:t>the</a:t>
            </a:r>
            <a:r>
              <a:rPr sz="1400" spc="100" dirty="0"/>
              <a:t> </a:t>
            </a:r>
            <a:r>
              <a:rPr sz="1400" spc="60" dirty="0"/>
              <a:t>blank</a:t>
            </a:r>
            <a:r>
              <a:rPr sz="1400" spc="90" dirty="0"/>
              <a:t> </a:t>
            </a:r>
            <a:r>
              <a:rPr sz="1400" dirty="0"/>
              <a:t>cells</a:t>
            </a:r>
            <a:r>
              <a:rPr sz="1400" spc="85" dirty="0"/>
              <a:t> </a:t>
            </a:r>
            <a:r>
              <a:rPr sz="1400" dirty="0"/>
              <a:t>for</a:t>
            </a:r>
            <a:r>
              <a:rPr sz="1400" spc="110" dirty="0"/>
              <a:t> </a:t>
            </a:r>
            <a:r>
              <a:rPr sz="1400" spc="50" dirty="0"/>
              <a:t>the</a:t>
            </a:r>
            <a:r>
              <a:rPr sz="1400" spc="105" dirty="0"/>
              <a:t> </a:t>
            </a:r>
            <a:r>
              <a:rPr sz="1400" spc="40" dirty="0"/>
              <a:t>features,</a:t>
            </a:r>
            <a:endParaRPr sz="1400"/>
          </a:p>
          <a:p>
            <a:pPr marL="12700" marR="1691005">
              <a:lnSpc>
                <a:spcPct val="90000"/>
              </a:lnSpc>
              <a:spcBef>
                <a:spcPts val="1510"/>
              </a:spcBef>
            </a:pPr>
            <a:r>
              <a:rPr sz="1400" spc="145" dirty="0"/>
              <a:t>EXT_SOURCE_3, </a:t>
            </a:r>
            <a:r>
              <a:rPr sz="1400" spc="150" dirty="0"/>
              <a:t>AMT_REQ_CREDIT_BUREAU_HOUR, </a:t>
            </a:r>
            <a:r>
              <a:rPr sz="1400" spc="135" dirty="0"/>
              <a:t>AMT_REQ_CREDIT_BUREAU_DAY, </a:t>
            </a:r>
            <a:r>
              <a:rPr sz="1400" spc="150" dirty="0"/>
              <a:t>AMT_REQ_CREDIT_BUREAU_WEEK, AMT_REQ_CREDIT_BUREAU_MON, </a:t>
            </a:r>
            <a:r>
              <a:rPr sz="1400" spc="140" dirty="0"/>
              <a:t>AMT_REQ_CREDIT_BUREAU_QRT, </a:t>
            </a:r>
            <a:r>
              <a:rPr sz="1400" spc="150" dirty="0"/>
              <a:t>AMT_REQ_CREDIT_BUREAU_YEAR</a:t>
            </a:r>
            <a:endParaRPr sz="1400"/>
          </a:p>
          <a:p>
            <a:pPr>
              <a:lnSpc>
                <a:spcPct val="100000"/>
              </a:lnSpc>
              <a:spcBef>
                <a:spcPts val="1215"/>
              </a:spcBef>
            </a:pPr>
            <a:endParaRPr sz="1400"/>
          </a:p>
          <a:p>
            <a:pPr marL="12700">
              <a:lnSpc>
                <a:spcPct val="100000"/>
              </a:lnSpc>
            </a:pPr>
            <a:r>
              <a:rPr sz="1400" spc="65" dirty="0"/>
              <a:t>The</a:t>
            </a:r>
            <a:r>
              <a:rPr sz="1400" spc="145" dirty="0"/>
              <a:t> </a:t>
            </a:r>
            <a:r>
              <a:rPr sz="1400" spc="45" dirty="0"/>
              <a:t>formula</a:t>
            </a:r>
            <a:r>
              <a:rPr sz="1400" spc="120" dirty="0"/>
              <a:t> </a:t>
            </a:r>
            <a:r>
              <a:rPr sz="1400" spc="10" dirty="0"/>
              <a:t>used</a:t>
            </a:r>
            <a:r>
              <a:rPr sz="1400" spc="135" dirty="0"/>
              <a:t> </a:t>
            </a:r>
            <a:r>
              <a:rPr sz="1400" spc="55" dirty="0"/>
              <a:t>in</a:t>
            </a:r>
            <a:r>
              <a:rPr sz="1400" spc="145" dirty="0"/>
              <a:t> </a:t>
            </a:r>
            <a:r>
              <a:rPr sz="1400" spc="10" dirty="0"/>
              <a:t>computing</a:t>
            </a:r>
            <a:r>
              <a:rPr sz="1400" spc="120" dirty="0"/>
              <a:t> </a:t>
            </a:r>
            <a:r>
              <a:rPr sz="1400" spc="50" dirty="0"/>
              <a:t>the</a:t>
            </a:r>
            <a:r>
              <a:rPr sz="1400" spc="135" dirty="0"/>
              <a:t> </a:t>
            </a:r>
            <a:r>
              <a:rPr sz="1400" spc="35" dirty="0"/>
              <a:t>median:</a:t>
            </a:r>
            <a:endParaRPr sz="1400"/>
          </a:p>
          <a:p>
            <a:pPr marL="12700" marR="46990" indent="48260">
              <a:lnSpc>
                <a:spcPts val="1320"/>
              </a:lnSpc>
              <a:spcBef>
                <a:spcPts val="180"/>
              </a:spcBef>
            </a:pPr>
            <a:r>
              <a:rPr sz="1200" i="1" spc="-10" dirty="0">
                <a:latin typeface="Arial"/>
                <a:cs typeface="Arial"/>
              </a:rPr>
              <a:t>=IF(ISBLANK(Reference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cell),</a:t>
            </a:r>
            <a:r>
              <a:rPr sz="1200" i="1" spc="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MEDIAN(Reference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cell</a:t>
            </a:r>
            <a:r>
              <a:rPr sz="1200" i="1" spc="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range),</a:t>
            </a:r>
            <a:r>
              <a:rPr sz="1200" i="1" spc="-10" dirty="0">
                <a:latin typeface="Arial"/>
                <a:cs typeface="Arial"/>
              </a:rPr>
              <a:t> reference cell)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81048" y="2572892"/>
            <a:ext cx="7726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800" b="1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mbria"/>
                <a:cs typeface="Cambria"/>
              </a:rPr>
              <a:t>go</a:t>
            </a:r>
            <a:r>
              <a:rPr sz="2800" b="1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800" b="1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800" b="1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b="1" spc="55" dirty="0">
                <a:solidFill>
                  <a:srgbClr val="FFFFFF"/>
                </a:solidFill>
                <a:latin typeface="Cambria"/>
                <a:cs typeface="Cambria"/>
              </a:rPr>
              <a:t>Excel</a:t>
            </a:r>
            <a:r>
              <a:rPr sz="2800" b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mbria"/>
                <a:cs typeface="Cambria"/>
              </a:rPr>
              <a:t>worksheet,</a:t>
            </a:r>
            <a:r>
              <a:rPr sz="2800" b="1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mbria"/>
                <a:cs typeface="Cambria"/>
              </a:rPr>
              <a:t>please</a:t>
            </a:r>
            <a:r>
              <a:rPr sz="2800" b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mbria"/>
                <a:cs typeface="Cambria"/>
              </a:rPr>
              <a:t>click</a:t>
            </a:r>
            <a:r>
              <a:rPr sz="2800" b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mbria"/>
                <a:cs typeface="Cambria"/>
              </a:rPr>
              <a:t>here: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1781048" y="2917152"/>
            <a:ext cx="9304655" cy="9156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435"/>
              </a:lnSpc>
              <a:spcBef>
                <a:spcPts val="114"/>
              </a:spcBef>
            </a:pPr>
            <a:r>
              <a:rPr sz="2300" b="1" i="1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mbria"/>
                <a:cs typeface="Cambria"/>
                <a:hlinkClick r:id="rId3"/>
              </a:rPr>
              <a:t>https://docs.google.com/spreadsheets/d/1IL2HHUOEOFtU-</a:t>
            </a:r>
            <a:endParaRPr sz="2300">
              <a:latin typeface="Cambria"/>
              <a:cs typeface="Cambria"/>
            </a:endParaRPr>
          </a:p>
          <a:p>
            <a:pPr marL="12700" marR="5080">
              <a:lnSpc>
                <a:spcPct val="76500"/>
              </a:lnSpc>
              <a:spcBef>
                <a:spcPts val="325"/>
              </a:spcBef>
            </a:pPr>
            <a:r>
              <a:rPr sz="2300" b="1" i="1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mbria"/>
                <a:cs typeface="Cambria"/>
                <a:hlinkClick r:id="rId3"/>
              </a:rPr>
              <a:t>4KwqyxX1sJeUOhtfQ_Y/edit?usp=sharing&amp;ouid=101218975538808492</a:t>
            </a:r>
            <a:r>
              <a:rPr sz="2300" b="1" i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300" b="1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mbria"/>
                <a:cs typeface="Cambria"/>
                <a:hlinkClick r:id="rId3"/>
              </a:rPr>
              <a:t>645&amp;rtpof=true&amp;sd=true</a:t>
            </a:r>
            <a:endParaRPr sz="2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7336" y="467613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5" dirty="0">
                <a:latin typeface="Cambria"/>
                <a:cs typeface="Cambria"/>
              </a:rPr>
              <a:t>Insights-</a:t>
            </a:r>
            <a:r>
              <a:rPr sz="4000" b="1" spc="125" dirty="0">
                <a:latin typeface="Cambria"/>
                <a:cs typeface="Cambria"/>
              </a:rPr>
              <a:t>Data</a:t>
            </a:r>
            <a:r>
              <a:rPr sz="4000" b="1" spc="215" dirty="0">
                <a:latin typeface="Cambria"/>
                <a:cs typeface="Cambria"/>
              </a:rPr>
              <a:t> </a:t>
            </a:r>
            <a:r>
              <a:rPr sz="4000" b="1" spc="70" dirty="0">
                <a:latin typeface="Cambria"/>
                <a:cs typeface="Cambria"/>
              </a:rPr>
              <a:t>Cleaning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1661" y="6454861"/>
            <a:ext cx="30562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70" dirty="0">
                <a:solidFill>
                  <a:srgbClr val="FFFFFF"/>
                </a:solidFill>
                <a:latin typeface="Cambria"/>
                <a:cs typeface="Cambria"/>
              </a:rPr>
              <a:t>Features</a:t>
            </a:r>
            <a:r>
              <a:rPr sz="165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i="1" spc="5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650" i="1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i="1" dirty="0">
                <a:solidFill>
                  <a:srgbClr val="FFFFFF"/>
                </a:solidFill>
                <a:latin typeface="Cambria"/>
                <a:cs typeface="Cambria"/>
              </a:rPr>
              <a:t>&gt;30%</a:t>
            </a:r>
            <a:r>
              <a:rPr sz="1650" i="1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i="1" spc="90" dirty="0">
                <a:solidFill>
                  <a:srgbClr val="FFFFFF"/>
                </a:solidFill>
                <a:latin typeface="Cambria"/>
                <a:cs typeface="Cambria"/>
              </a:rPr>
              <a:t>Null</a:t>
            </a:r>
            <a:r>
              <a:rPr sz="1650" i="1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i="1" spc="55" dirty="0">
                <a:solidFill>
                  <a:srgbClr val="FFFFFF"/>
                </a:solidFill>
                <a:latin typeface="Cambria"/>
                <a:cs typeface="Cambria"/>
              </a:rPr>
              <a:t>values</a:t>
            </a:r>
            <a:endParaRPr sz="165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4608" y="1341119"/>
            <a:ext cx="10079990" cy="5031105"/>
            <a:chOff x="1054608" y="1341119"/>
            <a:chExt cx="10079990" cy="5031105"/>
          </a:xfrm>
        </p:grpSpPr>
        <p:sp>
          <p:nvSpPr>
            <p:cNvPr id="5" name="object 5"/>
            <p:cNvSpPr/>
            <p:nvPr/>
          </p:nvSpPr>
          <p:spPr>
            <a:xfrm>
              <a:off x="1054608" y="1341119"/>
              <a:ext cx="10079990" cy="5031105"/>
            </a:xfrm>
            <a:custGeom>
              <a:avLst/>
              <a:gdLst/>
              <a:ahLst/>
              <a:cxnLst/>
              <a:rect l="l" t="t" r="r" b="b"/>
              <a:pathLst>
                <a:path w="10079990" h="5031105">
                  <a:moveTo>
                    <a:pt x="10079736" y="0"/>
                  </a:moveTo>
                  <a:lnTo>
                    <a:pt x="0" y="0"/>
                  </a:lnTo>
                  <a:lnTo>
                    <a:pt x="0" y="5030724"/>
                  </a:lnTo>
                  <a:lnTo>
                    <a:pt x="10079736" y="5030724"/>
                  </a:lnTo>
                  <a:lnTo>
                    <a:pt x="100797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5" y="3658869"/>
              <a:ext cx="8977884" cy="95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7775" y="3349497"/>
              <a:ext cx="8977884" cy="95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7775" y="3040125"/>
              <a:ext cx="8977884" cy="95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2950" y="1804161"/>
              <a:ext cx="8982710" cy="21736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7775" y="2421381"/>
              <a:ext cx="8977884" cy="95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7775" y="2730753"/>
              <a:ext cx="8977884" cy="95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7775" y="2113533"/>
              <a:ext cx="8977884" cy="95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0402" y="1808987"/>
              <a:ext cx="9525" cy="21640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6330" y="1808987"/>
              <a:ext cx="9525" cy="21640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3782" y="1808987"/>
              <a:ext cx="9525" cy="21640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1234" y="1808987"/>
              <a:ext cx="9525" cy="21640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8686" y="1808987"/>
              <a:ext cx="9525" cy="21640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4613" y="1808987"/>
              <a:ext cx="9525" cy="21640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2065" y="1808987"/>
              <a:ext cx="9525" cy="21640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9518" y="1808987"/>
              <a:ext cx="9525" cy="21640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6969" y="1808987"/>
              <a:ext cx="9525" cy="21640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3025" y="1808987"/>
              <a:ext cx="9525" cy="21640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0350" y="1808987"/>
              <a:ext cx="9525" cy="21640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7802" y="1808987"/>
              <a:ext cx="9525" cy="21640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3729" y="1808987"/>
              <a:ext cx="9525" cy="21640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1181" y="1808987"/>
              <a:ext cx="9525" cy="21640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8634" y="1808987"/>
              <a:ext cx="9525" cy="21640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6086" y="1808987"/>
              <a:ext cx="9525" cy="21640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2013" y="1808987"/>
              <a:ext cx="9525" cy="21640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9466" y="1808987"/>
              <a:ext cx="9525" cy="21640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6917" y="1808987"/>
              <a:ext cx="9525" cy="21640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2846" y="1808987"/>
              <a:ext cx="9525" cy="21640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7749" y="1808987"/>
              <a:ext cx="9525" cy="21640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0424" y="1808987"/>
              <a:ext cx="9525" cy="21640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5202" y="1808987"/>
              <a:ext cx="9525" cy="21640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1129" y="1808987"/>
              <a:ext cx="9525" cy="21640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8581" y="1808987"/>
              <a:ext cx="9525" cy="21640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6034" y="1808987"/>
              <a:ext cx="9525" cy="21640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3486" y="1808987"/>
              <a:ext cx="9525" cy="21640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9413" y="1808987"/>
              <a:ext cx="9525" cy="21640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6866" y="1808987"/>
              <a:ext cx="9525" cy="21640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4317" y="1808987"/>
              <a:ext cx="9525" cy="21640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0246" y="1808987"/>
              <a:ext cx="9525" cy="21640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7698" y="1808987"/>
              <a:ext cx="9525" cy="21640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5150" y="1808987"/>
              <a:ext cx="9525" cy="21640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2601" y="1808987"/>
              <a:ext cx="9525" cy="21640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8529" y="1808987"/>
              <a:ext cx="9525" cy="21640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5981" y="1808987"/>
              <a:ext cx="9525" cy="21640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3434" y="1808987"/>
              <a:ext cx="9525" cy="21640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20886" y="1808987"/>
              <a:ext cx="9525" cy="21640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6814" y="1808987"/>
              <a:ext cx="9525" cy="21640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4265" y="1808987"/>
              <a:ext cx="9525" cy="21640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1717" y="1808987"/>
              <a:ext cx="9525" cy="216408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7646" y="1808987"/>
              <a:ext cx="9525" cy="21640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5098" y="1808987"/>
              <a:ext cx="9525" cy="21640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2550" y="1808987"/>
              <a:ext cx="9525" cy="216408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0128" y="1808987"/>
              <a:ext cx="9398" cy="21640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15929" y="1808987"/>
              <a:ext cx="9525" cy="216408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03381" y="1808987"/>
              <a:ext cx="9525" cy="216408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0834" y="1808987"/>
              <a:ext cx="9525" cy="21640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19300" y="2665475"/>
              <a:ext cx="8972550" cy="131673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089404" y="2735579"/>
              <a:ext cx="8834755" cy="1237615"/>
            </a:xfrm>
            <a:custGeom>
              <a:avLst/>
              <a:gdLst/>
              <a:ahLst/>
              <a:cxnLst/>
              <a:rect l="l" t="t" r="r" b="b"/>
              <a:pathLst>
                <a:path w="8834755" h="1237614">
                  <a:moveTo>
                    <a:pt x="44196" y="123444"/>
                  </a:moveTo>
                  <a:lnTo>
                    <a:pt x="0" y="123444"/>
                  </a:lnTo>
                  <a:lnTo>
                    <a:pt x="0" y="1237488"/>
                  </a:lnTo>
                  <a:lnTo>
                    <a:pt x="44196" y="1237488"/>
                  </a:lnTo>
                  <a:lnTo>
                    <a:pt x="44196" y="123444"/>
                  </a:lnTo>
                  <a:close/>
                </a:path>
                <a:path w="8834755" h="1237614">
                  <a:moveTo>
                    <a:pt x="231648" y="1207008"/>
                  </a:moveTo>
                  <a:lnTo>
                    <a:pt x="185928" y="1207008"/>
                  </a:lnTo>
                  <a:lnTo>
                    <a:pt x="185928" y="1237488"/>
                  </a:lnTo>
                  <a:lnTo>
                    <a:pt x="231648" y="1237488"/>
                  </a:lnTo>
                  <a:lnTo>
                    <a:pt x="231648" y="1207008"/>
                  </a:lnTo>
                  <a:close/>
                </a:path>
                <a:path w="8834755" h="1237614">
                  <a:moveTo>
                    <a:pt x="419100" y="432816"/>
                  </a:moveTo>
                  <a:lnTo>
                    <a:pt x="373380" y="432816"/>
                  </a:lnTo>
                  <a:lnTo>
                    <a:pt x="373380" y="1237488"/>
                  </a:lnTo>
                  <a:lnTo>
                    <a:pt x="419100" y="1237488"/>
                  </a:lnTo>
                  <a:lnTo>
                    <a:pt x="419100" y="432816"/>
                  </a:lnTo>
                  <a:close/>
                </a:path>
                <a:path w="8834755" h="1237614">
                  <a:moveTo>
                    <a:pt x="605028" y="588264"/>
                  </a:moveTo>
                  <a:lnTo>
                    <a:pt x="560832" y="588264"/>
                  </a:lnTo>
                  <a:lnTo>
                    <a:pt x="560832" y="1237488"/>
                  </a:lnTo>
                  <a:lnTo>
                    <a:pt x="605028" y="1237488"/>
                  </a:lnTo>
                  <a:lnTo>
                    <a:pt x="605028" y="588264"/>
                  </a:lnTo>
                  <a:close/>
                </a:path>
                <a:path w="8834755" h="1237614">
                  <a:moveTo>
                    <a:pt x="792480" y="371856"/>
                  </a:moveTo>
                  <a:lnTo>
                    <a:pt x="746760" y="371856"/>
                  </a:lnTo>
                  <a:lnTo>
                    <a:pt x="746760" y="1237488"/>
                  </a:lnTo>
                  <a:lnTo>
                    <a:pt x="792480" y="1237488"/>
                  </a:lnTo>
                  <a:lnTo>
                    <a:pt x="792480" y="371856"/>
                  </a:lnTo>
                  <a:close/>
                </a:path>
                <a:path w="8834755" h="1237614">
                  <a:moveTo>
                    <a:pt x="979932" y="649224"/>
                  </a:moveTo>
                  <a:lnTo>
                    <a:pt x="934212" y="649224"/>
                  </a:lnTo>
                  <a:lnTo>
                    <a:pt x="934212" y="1237488"/>
                  </a:lnTo>
                  <a:lnTo>
                    <a:pt x="979932" y="1237488"/>
                  </a:lnTo>
                  <a:lnTo>
                    <a:pt x="979932" y="649224"/>
                  </a:lnTo>
                  <a:close/>
                </a:path>
                <a:path w="8834755" h="1237614">
                  <a:moveTo>
                    <a:pt x="1167384" y="123444"/>
                  </a:moveTo>
                  <a:lnTo>
                    <a:pt x="1121664" y="123444"/>
                  </a:lnTo>
                  <a:lnTo>
                    <a:pt x="1121664" y="1237488"/>
                  </a:lnTo>
                  <a:lnTo>
                    <a:pt x="1167384" y="1237488"/>
                  </a:lnTo>
                  <a:lnTo>
                    <a:pt x="1167384" y="123444"/>
                  </a:lnTo>
                  <a:close/>
                </a:path>
                <a:path w="8834755" h="1237614">
                  <a:moveTo>
                    <a:pt x="1353312" y="0"/>
                  </a:moveTo>
                  <a:lnTo>
                    <a:pt x="1309116" y="0"/>
                  </a:lnTo>
                  <a:lnTo>
                    <a:pt x="1309116" y="1237488"/>
                  </a:lnTo>
                  <a:lnTo>
                    <a:pt x="1353312" y="1237488"/>
                  </a:lnTo>
                  <a:lnTo>
                    <a:pt x="1353312" y="0"/>
                  </a:lnTo>
                  <a:close/>
                </a:path>
                <a:path w="8834755" h="1237614">
                  <a:moveTo>
                    <a:pt x="1540764" y="525780"/>
                  </a:moveTo>
                  <a:lnTo>
                    <a:pt x="1495044" y="525780"/>
                  </a:lnTo>
                  <a:lnTo>
                    <a:pt x="1495044" y="1237488"/>
                  </a:lnTo>
                  <a:lnTo>
                    <a:pt x="1540764" y="1237488"/>
                  </a:lnTo>
                  <a:lnTo>
                    <a:pt x="1540764" y="525780"/>
                  </a:lnTo>
                  <a:close/>
                </a:path>
                <a:path w="8834755" h="1237614">
                  <a:moveTo>
                    <a:pt x="1728216" y="618744"/>
                  </a:moveTo>
                  <a:lnTo>
                    <a:pt x="1682496" y="618744"/>
                  </a:lnTo>
                  <a:lnTo>
                    <a:pt x="1682496" y="1237488"/>
                  </a:lnTo>
                  <a:lnTo>
                    <a:pt x="1728216" y="1237488"/>
                  </a:lnTo>
                  <a:lnTo>
                    <a:pt x="1728216" y="618744"/>
                  </a:lnTo>
                  <a:close/>
                </a:path>
                <a:path w="8834755" h="1237614">
                  <a:moveTo>
                    <a:pt x="1914144" y="618744"/>
                  </a:moveTo>
                  <a:lnTo>
                    <a:pt x="1869948" y="618744"/>
                  </a:lnTo>
                  <a:lnTo>
                    <a:pt x="1869948" y="1237488"/>
                  </a:lnTo>
                  <a:lnTo>
                    <a:pt x="1914144" y="1237488"/>
                  </a:lnTo>
                  <a:lnTo>
                    <a:pt x="1914144" y="618744"/>
                  </a:lnTo>
                  <a:close/>
                </a:path>
                <a:path w="8834755" h="1237614">
                  <a:moveTo>
                    <a:pt x="2101596" y="62484"/>
                  </a:moveTo>
                  <a:lnTo>
                    <a:pt x="2057400" y="62484"/>
                  </a:lnTo>
                  <a:lnTo>
                    <a:pt x="2057400" y="1237488"/>
                  </a:lnTo>
                  <a:lnTo>
                    <a:pt x="2101596" y="1237488"/>
                  </a:lnTo>
                  <a:lnTo>
                    <a:pt x="2101596" y="62484"/>
                  </a:lnTo>
                  <a:close/>
                </a:path>
                <a:path w="8834755" h="1237614">
                  <a:moveTo>
                    <a:pt x="2289048" y="339852"/>
                  </a:moveTo>
                  <a:lnTo>
                    <a:pt x="2243328" y="339852"/>
                  </a:lnTo>
                  <a:lnTo>
                    <a:pt x="2243328" y="1237488"/>
                  </a:lnTo>
                  <a:lnTo>
                    <a:pt x="2289048" y="1237488"/>
                  </a:lnTo>
                  <a:lnTo>
                    <a:pt x="2289048" y="339852"/>
                  </a:lnTo>
                  <a:close/>
                </a:path>
                <a:path w="8834755" h="1237614">
                  <a:moveTo>
                    <a:pt x="2476500" y="62484"/>
                  </a:moveTo>
                  <a:lnTo>
                    <a:pt x="2430780" y="62484"/>
                  </a:lnTo>
                  <a:lnTo>
                    <a:pt x="2430780" y="1237488"/>
                  </a:lnTo>
                  <a:lnTo>
                    <a:pt x="2476500" y="1237488"/>
                  </a:lnTo>
                  <a:lnTo>
                    <a:pt x="2476500" y="62484"/>
                  </a:lnTo>
                  <a:close/>
                </a:path>
                <a:path w="8834755" h="1237614">
                  <a:moveTo>
                    <a:pt x="2662428" y="618744"/>
                  </a:moveTo>
                  <a:lnTo>
                    <a:pt x="2618232" y="618744"/>
                  </a:lnTo>
                  <a:lnTo>
                    <a:pt x="2618232" y="1237488"/>
                  </a:lnTo>
                  <a:lnTo>
                    <a:pt x="2662428" y="1237488"/>
                  </a:lnTo>
                  <a:lnTo>
                    <a:pt x="2662428" y="618744"/>
                  </a:lnTo>
                  <a:close/>
                </a:path>
                <a:path w="8834755" h="1237614">
                  <a:moveTo>
                    <a:pt x="2849880" y="32004"/>
                  </a:moveTo>
                  <a:lnTo>
                    <a:pt x="2804160" y="32004"/>
                  </a:lnTo>
                  <a:lnTo>
                    <a:pt x="2804160" y="1237488"/>
                  </a:lnTo>
                  <a:lnTo>
                    <a:pt x="2849880" y="1237488"/>
                  </a:lnTo>
                  <a:lnTo>
                    <a:pt x="2849880" y="32004"/>
                  </a:lnTo>
                  <a:close/>
                </a:path>
                <a:path w="8834755" h="1237614">
                  <a:moveTo>
                    <a:pt x="3037332" y="464820"/>
                  </a:moveTo>
                  <a:lnTo>
                    <a:pt x="2991612" y="464820"/>
                  </a:lnTo>
                  <a:lnTo>
                    <a:pt x="2991612" y="1237488"/>
                  </a:lnTo>
                  <a:lnTo>
                    <a:pt x="3037332" y="1237488"/>
                  </a:lnTo>
                  <a:lnTo>
                    <a:pt x="3037332" y="464820"/>
                  </a:lnTo>
                  <a:close/>
                </a:path>
                <a:path w="8834755" h="1237614">
                  <a:moveTo>
                    <a:pt x="3223260" y="588264"/>
                  </a:moveTo>
                  <a:lnTo>
                    <a:pt x="3179064" y="588264"/>
                  </a:lnTo>
                  <a:lnTo>
                    <a:pt x="3179064" y="1237488"/>
                  </a:lnTo>
                  <a:lnTo>
                    <a:pt x="3223260" y="1237488"/>
                  </a:lnTo>
                  <a:lnTo>
                    <a:pt x="3223260" y="588264"/>
                  </a:lnTo>
                  <a:close/>
                </a:path>
                <a:path w="8834755" h="1237614">
                  <a:moveTo>
                    <a:pt x="3410712" y="525780"/>
                  </a:moveTo>
                  <a:lnTo>
                    <a:pt x="3366516" y="525780"/>
                  </a:lnTo>
                  <a:lnTo>
                    <a:pt x="3366516" y="1237488"/>
                  </a:lnTo>
                  <a:lnTo>
                    <a:pt x="3410712" y="1237488"/>
                  </a:lnTo>
                  <a:lnTo>
                    <a:pt x="3410712" y="525780"/>
                  </a:lnTo>
                  <a:close/>
                </a:path>
                <a:path w="8834755" h="1237614">
                  <a:moveTo>
                    <a:pt x="3598164" y="0"/>
                  </a:moveTo>
                  <a:lnTo>
                    <a:pt x="3552444" y="0"/>
                  </a:lnTo>
                  <a:lnTo>
                    <a:pt x="3552444" y="1237488"/>
                  </a:lnTo>
                  <a:lnTo>
                    <a:pt x="3598164" y="1237488"/>
                  </a:lnTo>
                  <a:lnTo>
                    <a:pt x="3598164" y="0"/>
                  </a:lnTo>
                  <a:close/>
                </a:path>
                <a:path w="8834755" h="1237614">
                  <a:moveTo>
                    <a:pt x="3785616" y="123444"/>
                  </a:moveTo>
                  <a:lnTo>
                    <a:pt x="3739896" y="123444"/>
                  </a:lnTo>
                  <a:lnTo>
                    <a:pt x="3739896" y="1237488"/>
                  </a:lnTo>
                  <a:lnTo>
                    <a:pt x="3785616" y="1237488"/>
                  </a:lnTo>
                  <a:lnTo>
                    <a:pt x="3785616" y="123444"/>
                  </a:lnTo>
                  <a:close/>
                </a:path>
                <a:path w="8834755" h="1237614">
                  <a:moveTo>
                    <a:pt x="3971544" y="371856"/>
                  </a:moveTo>
                  <a:lnTo>
                    <a:pt x="3927348" y="371856"/>
                  </a:lnTo>
                  <a:lnTo>
                    <a:pt x="3927348" y="1237488"/>
                  </a:lnTo>
                  <a:lnTo>
                    <a:pt x="3971544" y="1237488"/>
                  </a:lnTo>
                  <a:lnTo>
                    <a:pt x="3971544" y="371856"/>
                  </a:lnTo>
                  <a:close/>
                </a:path>
                <a:path w="8834755" h="1237614">
                  <a:moveTo>
                    <a:pt x="4158996" y="649224"/>
                  </a:moveTo>
                  <a:lnTo>
                    <a:pt x="4114800" y="649224"/>
                  </a:lnTo>
                  <a:lnTo>
                    <a:pt x="4114800" y="1237488"/>
                  </a:lnTo>
                  <a:lnTo>
                    <a:pt x="4158996" y="1237488"/>
                  </a:lnTo>
                  <a:lnTo>
                    <a:pt x="4158996" y="649224"/>
                  </a:lnTo>
                  <a:close/>
                </a:path>
                <a:path w="8834755" h="1237614">
                  <a:moveTo>
                    <a:pt x="4346448" y="618744"/>
                  </a:moveTo>
                  <a:lnTo>
                    <a:pt x="4300728" y="618744"/>
                  </a:lnTo>
                  <a:lnTo>
                    <a:pt x="4300728" y="1237488"/>
                  </a:lnTo>
                  <a:lnTo>
                    <a:pt x="4346448" y="1237488"/>
                  </a:lnTo>
                  <a:lnTo>
                    <a:pt x="4346448" y="618744"/>
                  </a:lnTo>
                  <a:close/>
                </a:path>
                <a:path w="8834755" h="1237614">
                  <a:moveTo>
                    <a:pt x="4533900" y="618744"/>
                  </a:moveTo>
                  <a:lnTo>
                    <a:pt x="4488167" y="618744"/>
                  </a:lnTo>
                  <a:lnTo>
                    <a:pt x="4488167" y="1237488"/>
                  </a:lnTo>
                  <a:lnTo>
                    <a:pt x="4533900" y="1237488"/>
                  </a:lnTo>
                  <a:lnTo>
                    <a:pt x="4533900" y="618744"/>
                  </a:lnTo>
                  <a:close/>
                </a:path>
                <a:path w="8834755" h="1237614">
                  <a:moveTo>
                    <a:pt x="4719828" y="62484"/>
                  </a:moveTo>
                  <a:lnTo>
                    <a:pt x="4675632" y="62484"/>
                  </a:lnTo>
                  <a:lnTo>
                    <a:pt x="4675632" y="1237488"/>
                  </a:lnTo>
                  <a:lnTo>
                    <a:pt x="4719828" y="1237488"/>
                  </a:lnTo>
                  <a:lnTo>
                    <a:pt x="4719828" y="62484"/>
                  </a:lnTo>
                  <a:close/>
                </a:path>
                <a:path w="8834755" h="1237614">
                  <a:moveTo>
                    <a:pt x="4907280" y="339852"/>
                  </a:moveTo>
                  <a:lnTo>
                    <a:pt x="4861560" y="339852"/>
                  </a:lnTo>
                  <a:lnTo>
                    <a:pt x="4861560" y="1237488"/>
                  </a:lnTo>
                  <a:lnTo>
                    <a:pt x="4907280" y="1237488"/>
                  </a:lnTo>
                  <a:lnTo>
                    <a:pt x="4907280" y="339852"/>
                  </a:lnTo>
                  <a:close/>
                </a:path>
                <a:path w="8834755" h="1237614">
                  <a:moveTo>
                    <a:pt x="5094732" y="62484"/>
                  </a:moveTo>
                  <a:lnTo>
                    <a:pt x="5049012" y="62484"/>
                  </a:lnTo>
                  <a:lnTo>
                    <a:pt x="5049012" y="1237488"/>
                  </a:lnTo>
                  <a:lnTo>
                    <a:pt x="5094732" y="1237488"/>
                  </a:lnTo>
                  <a:lnTo>
                    <a:pt x="5094732" y="62484"/>
                  </a:lnTo>
                  <a:close/>
                </a:path>
                <a:path w="8834755" h="1237614">
                  <a:moveTo>
                    <a:pt x="5280660" y="618744"/>
                  </a:moveTo>
                  <a:lnTo>
                    <a:pt x="5236464" y="618744"/>
                  </a:lnTo>
                  <a:lnTo>
                    <a:pt x="5236464" y="1237488"/>
                  </a:lnTo>
                  <a:lnTo>
                    <a:pt x="5280660" y="1237488"/>
                  </a:lnTo>
                  <a:lnTo>
                    <a:pt x="5280660" y="618744"/>
                  </a:lnTo>
                  <a:close/>
                </a:path>
                <a:path w="8834755" h="1237614">
                  <a:moveTo>
                    <a:pt x="5468112" y="32004"/>
                  </a:moveTo>
                  <a:lnTo>
                    <a:pt x="5423916" y="32004"/>
                  </a:lnTo>
                  <a:lnTo>
                    <a:pt x="5423916" y="1237488"/>
                  </a:lnTo>
                  <a:lnTo>
                    <a:pt x="5468112" y="1237488"/>
                  </a:lnTo>
                  <a:lnTo>
                    <a:pt x="5468112" y="32004"/>
                  </a:lnTo>
                  <a:close/>
                </a:path>
                <a:path w="8834755" h="1237614">
                  <a:moveTo>
                    <a:pt x="5655564" y="711708"/>
                  </a:moveTo>
                  <a:lnTo>
                    <a:pt x="5609844" y="711708"/>
                  </a:lnTo>
                  <a:lnTo>
                    <a:pt x="5609844" y="1237488"/>
                  </a:lnTo>
                  <a:lnTo>
                    <a:pt x="5655564" y="1237488"/>
                  </a:lnTo>
                  <a:lnTo>
                    <a:pt x="5655564" y="711708"/>
                  </a:lnTo>
                  <a:close/>
                </a:path>
                <a:path w="8834755" h="1237614">
                  <a:moveTo>
                    <a:pt x="5843016" y="588264"/>
                  </a:moveTo>
                  <a:lnTo>
                    <a:pt x="5797296" y="588264"/>
                  </a:lnTo>
                  <a:lnTo>
                    <a:pt x="5797296" y="1237488"/>
                  </a:lnTo>
                  <a:lnTo>
                    <a:pt x="5843016" y="1237488"/>
                  </a:lnTo>
                  <a:lnTo>
                    <a:pt x="5843016" y="588264"/>
                  </a:lnTo>
                  <a:close/>
                </a:path>
                <a:path w="8834755" h="1237614">
                  <a:moveTo>
                    <a:pt x="6028944" y="681228"/>
                  </a:moveTo>
                  <a:lnTo>
                    <a:pt x="5984748" y="681228"/>
                  </a:lnTo>
                  <a:lnTo>
                    <a:pt x="5984748" y="1237488"/>
                  </a:lnTo>
                  <a:lnTo>
                    <a:pt x="6028944" y="1237488"/>
                  </a:lnTo>
                  <a:lnTo>
                    <a:pt x="6028944" y="681228"/>
                  </a:lnTo>
                  <a:close/>
                </a:path>
                <a:path w="8834755" h="1237614">
                  <a:moveTo>
                    <a:pt x="6216396" y="618744"/>
                  </a:moveTo>
                  <a:lnTo>
                    <a:pt x="6170676" y="618744"/>
                  </a:lnTo>
                  <a:lnTo>
                    <a:pt x="6170676" y="1237488"/>
                  </a:lnTo>
                  <a:lnTo>
                    <a:pt x="6216396" y="1237488"/>
                  </a:lnTo>
                  <a:lnTo>
                    <a:pt x="6216396" y="618744"/>
                  </a:lnTo>
                  <a:close/>
                </a:path>
                <a:path w="8834755" h="1237614">
                  <a:moveTo>
                    <a:pt x="6403848" y="62484"/>
                  </a:moveTo>
                  <a:lnTo>
                    <a:pt x="6358128" y="62484"/>
                  </a:lnTo>
                  <a:lnTo>
                    <a:pt x="6358128" y="1237488"/>
                  </a:lnTo>
                  <a:lnTo>
                    <a:pt x="6403848" y="1237488"/>
                  </a:lnTo>
                  <a:lnTo>
                    <a:pt x="6403848" y="62484"/>
                  </a:lnTo>
                  <a:close/>
                </a:path>
                <a:path w="8834755" h="1237614">
                  <a:moveTo>
                    <a:pt x="6589776" y="464820"/>
                  </a:moveTo>
                  <a:lnTo>
                    <a:pt x="6545580" y="464820"/>
                  </a:lnTo>
                  <a:lnTo>
                    <a:pt x="6545580" y="1237488"/>
                  </a:lnTo>
                  <a:lnTo>
                    <a:pt x="6589776" y="1237488"/>
                  </a:lnTo>
                  <a:lnTo>
                    <a:pt x="6589776" y="464820"/>
                  </a:lnTo>
                  <a:close/>
                </a:path>
                <a:path w="8834755" h="1237614">
                  <a:moveTo>
                    <a:pt x="6777228" y="32004"/>
                  </a:moveTo>
                  <a:lnTo>
                    <a:pt x="6733032" y="32004"/>
                  </a:lnTo>
                  <a:lnTo>
                    <a:pt x="6733032" y="1237488"/>
                  </a:lnTo>
                  <a:lnTo>
                    <a:pt x="6777228" y="1237488"/>
                  </a:lnTo>
                  <a:lnTo>
                    <a:pt x="6777228" y="32004"/>
                  </a:lnTo>
                  <a:close/>
                </a:path>
                <a:path w="8834755" h="1237614">
                  <a:moveTo>
                    <a:pt x="6964680" y="618744"/>
                  </a:moveTo>
                  <a:lnTo>
                    <a:pt x="6918960" y="618744"/>
                  </a:lnTo>
                  <a:lnTo>
                    <a:pt x="6918960" y="1237488"/>
                  </a:lnTo>
                  <a:lnTo>
                    <a:pt x="6964680" y="1237488"/>
                  </a:lnTo>
                  <a:lnTo>
                    <a:pt x="6964680" y="618744"/>
                  </a:lnTo>
                  <a:close/>
                </a:path>
                <a:path w="8834755" h="1237614">
                  <a:moveTo>
                    <a:pt x="7152132" y="62484"/>
                  </a:moveTo>
                  <a:lnTo>
                    <a:pt x="7106412" y="62484"/>
                  </a:lnTo>
                  <a:lnTo>
                    <a:pt x="7106412" y="1237488"/>
                  </a:lnTo>
                  <a:lnTo>
                    <a:pt x="7152132" y="1237488"/>
                  </a:lnTo>
                  <a:lnTo>
                    <a:pt x="7152132" y="62484"/>
                  </a:lnTo>
                  <a:close/>
                </a:path>
                <a:path w="8834755" h="1237614">
                  <a:moveTo>
                    <a:pt x="7338060" y="339852"/>
                  </a:moveTo>
                  <a:lnTo>
                    <a:pt x="7293864" y="339852"/>
                  </a:lnTo>
                  <a:lnTo>
                    <a:pt x="7293864" y="1237488"/>
                  </a:lnTo>
                  <a:lnTo>
                    <a:pt x="7338060" y="1237488"/>
                  </a:lnTo>
                  <a:lnTo>
                    <a:pt x="7338060" y="339852"/>
                  </a:lnTo>
                  <a:close/>
                </a:path>
                <a:path w="8834755" h="1237614">
                  <a:moveTo>
                    <a:pt x="7525512" y="62484"/>
                  </a:moveTo>
                  <a:lnTo>
                    <a:pt x="7481316" y="62484"/>
                  </a:lnTo>
                  <a:lnTo>
                    <a:pt x="7481316" y="1237488"/>
                  </a:lnTo>
                  <a:lnTo>
                    <a:pt x="7525512" y="1237488"/>
                  </a:lnTo>
                  <a:lnTo>
                    <a:pt x="7525512" y="62484"/>
                  </a:lnTo>
                  <a:close/>
                </a:path>
                <a:path w="8834755" h="1237614">
                  <a:moveTo>
                    <a:pt x="7712964" y="618744"/>
                  </a:moveTo>
                  <a:lnTo>
                    <a:pt x="7667244" y="618744"/>
                  </a:lnTo>
                  <a:lnTo>
                    <a:pt x="7667244" y="1237488"/>
                  </a:lnTo>
                  <a:lnTo>
                    <a:pt x="7712964" y="1237488"/>
                  </a:lnTo>
                  <a:lnTo>
                    <a:pt x="7712964" y="618744"/>
                  </a:lnTo>
                  <a:close/>
                </a:path>
                <a:path w="8834755" h="1237614">
                  <a:moveTo>
                    <a:pt x="7900416" y="0"/>
                  </a:moveTo>
                  <a:lnTo>
                    <a:pt x="7854696" y="0"/>
                  </a:lnTo>
                  <a:lnTo>
                    <a:pt x="7854696" y="1237488"/>
                  </a:lnTo>
                  <a:lnTo>
                    <a:pt x="7900416" y="1237488"/>
                  </a:lnTo>
                  <a:lnTo>
                    <a:pt x="7900416" y="0"/>
                  </a:lnTo>
                  <a:close/>
                </a:path>
                <a:path w="8834755" h="1237614">
                  <a:moveTo>
                    <a:pt x="8086344" y="123444"/>
                  </a:moveTo>
                  <a:lnTo>
                    <a:pt x="8042148" y="123444"/>
                  </a:lnTo>
                  <a:lnTo>
                    <a:pt x="8042148" y="1237488"/>
                  </a:lnTo>
                  <a:lnTo>
                    <a:pt x="8086344" y="1237488"/>
                  </a:lnTo>
                  <a:lnTo>
                    <a:pt x="8086344" y="123444"/>
                  </a:lnTo>
                  <a:close/>
                </a:path>
                <a:path w="8834755" h="1237614">
                  <a:moveTo>
                    <a:pt x="8273796" y="649224"/>
                  </a:moveTo>
                  <a:lnTo>
                    <a:pt x="8228076" y="649224"/>
                  </a:lnTo>
                  <a:lnTo>
                    <a:pt x="8228076" y="1237488"/>
                  </a:lnTo>
                  <a:lnTo>
                    <a:pt x="8273796" y="1237488"/>
                  </a:lnTo>
                  <a:lnTo>
                    <a:pt x="8273796" y="649224"/>
                  </a:lnTo>
                  <a:close/>
                </a:path>
                <a:path w="8834755" h="1237614">
                  <a:moveTo>
                    <a:pt x="8461248" y="371856"/>
                  </a:moveTo>
                  <a:lnTo>
                    <a:pt x="8415528" y="371856"/>
                  </a:lnTo>
                  <a:lnTo>
                    <a:pt x="8415528" y="1237488"/>
                  </a:lnTo>
                  <a:lnTo>
                    <a:pt x="8461248" y="1237488"/>
                  </a:lnTo>
                  <a:lnTo>
                    <a:pt x="8461248" y="371856"/>
                  </a:lnTo>
                  <a:close/>
                </a:path>
                <a:path w="8834755" h="1237614">
                  <a:moveTo>
                    <a:pt x="8647176" y="588264"/>
                  </a:moveTo>
                  <a:lnTo>
                    <a:pt x="8602980" y="588264"/>
                  </a:lnTo>
                  <a:lnTo>
                    <a:pt x="8602980" y="1237488"/>
                  </a:lnTo>
                  <a:lnTo>
                    <a:pt x="8647176" y="1237488"/>
                  </a:lnTo>
                  <a:lnTo>
                    <a:pt x="8647176" y="588264"/>
                  </a:lnTo>
                  <a:close/>
                </a:path>
                <a:path w="8834755" h="1237614">
                  <a:moveTo>
                    <a:pt x="8834628" y="464820"/>
                  </a:moveTo>
                  <a:lnTo>
                    <a:pt x="8790432" y="464820"/>
                  </a:lnTo>
                  <a:lnTo>
                    <a:pt x="8790432" y="1237488"/>
                  </a:lnTo>
                  <a:lnTo>
                    <a:pt x="8834628" y="1237488"/>
                  </a:lnTo>
                  <a:lnTo>
                    <a:pt x="8834628" y="46482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89404" y="2735580"/>
              <a:ext cx="8834755" cy="1237615"/>
            </a:xfrm>
            <a:custGeom>
              <a:avLst/>
              <a:gdLst/>
              <a:ahLst/>
              <a:cxnLst/>
              <a:rect l="l" t="t" r="r" b="b"/>
              <a:pathLst>
                <a:path w="8834755" h="1237614">
                  <a:moveTo>
                    <a:pt x="0" y="123444"/>
                  </a:moveTo>
                  <a:lnTo>
                    <a:pt x="44195" y="123444"/>
                  </a:lnTo>
                  <a:lnTo>
                    <a:pt x="44195" y="1237488"/>
                  </a:lnTo>
                  <a:lnTo>
                    <a:pt x="0" y="1237488"/>
                  </a:lnTo>
                  <a:lnTo>
                    <a:pt x="0" y="123444"/>
                  </a:lnTo>
                  <a:close/>
                </a:path>
                <a:path w="8834755" h="1237614">
                  <a:moveTo>
                    <a:pt x="185927" y="1207008"/>
                  </a:moveTo>
                  <a:lnTo>
                    <a:pt x="231647" y="1207008"/>
                  </a:lnTo>
                  <a:lnTo>
                    <a:pt x="231647" y="1237488"/>
                  </a:lnTo>
                  <a:lnTo>
                    <a:pt x="185927" y="1237488"/>
                  </a:lnTo>
                  <a:lnTo>
                    <a:pt x="185927" y="1207008"/>
                  </a:lnTo>
                  <a:close/>
                </a:path>
                <a:path w="8834755" h="1237614">
                  <a:moveTo>
                    <a:pt x="373379" y="432816"/>
                  </a:moveTo>
                  <a:lnTo>
                    <a:pt x="419100" y="432816"/>
                  </a:lnTo>
                  <a:lnTo>
                    <a:pt x="419100" y="1237488"/>
                  </a:lnTo>
                  <a:lnTo>
                    <a:pt x="373379" y="1237488"/>
                  </a:lnTo>
                  <a:lnTo>
                    <a:pt x="373379" y="432816"/>
                  </a:lnTo>
                  <a:close/>
                </a:path>
                <a:path w="8834755" h="1237614">
                  <a:moveTo>
                    <a:pt x="560832" y="588264"/>
                  </a:moveTo>
                  <a:lnTo>
                    <a:pt x="605027" y="588264"/>
                  </a:lnTo>
                  <a:lnTo>
                    <a:pt x="605027" y="1237488"/>
                  </a:lnTo>
                  <a:lnTo>
                    <a:pt x="560832" y="1237488"/>
                  </a:lnTo>
                  <a:lnTo>
                    <a:pt x="560832" y="588264"/>
                  </a:lnTo>
                  <a:close/>
                </a:path>
                <a:path w="8834755" h="1237614">
                  <a:moveTo>
                    <a:pt x="746759" y="371856"/>
                  </a:moveTo>
                  <a:lnTo>
                    <a:pt x="792479" y="371856"/>
                  </a:lnTo>
                  <a:lnTo>
                    <a:pt x="792479" y="1237488"/>
                  </a:lnTo>
                  <a:lnTo>
                    <a:pt x="746759" y="1237488"/>
                  </a:lnTo>
                  <a:lnTo>
                    <a:pt x="746759" y="371856"/>
                  </a:lnTo>
                  <a:close/>
                </a:path>
                <a:path w="8834755" h="1237614">
                  <a:moveTo>
                    <a:pt x="934212" y="649224"/>
                  </a:moveTo>
                  <a:lnTo>
                    <a:pt x="979932" y="649224"/>
                  </a:lnTo>
                  <a:lnTo>
                    <a:pt x="979932" y="1237488"/>
                  </a:lnTo>
                  <a:lnTo>
                    <a:pt x="934212" y="1237488"/>
                  </a:lnTo>
                  <a:lnTo>
                    <a:pt x="934212" y="649224"/>
                  </a:lnTo>
                  <a:close/>
                </a:path>
                <a:path w="8834755" h="1237614">
                  <a:moveTo>
                    <a:pt x="1121664" y="123444"/>
                  </a:moveTo>
                  <a:lnTo>
                    <a:pt x="1167383" y="123444"/>
                  </a:lnTo>
                  <a:lnTo>
                    <a:pt x="1167383" y="1237488"/>
                  </a:lnTo>
                  <a:lnTo>
                    <a:pt x="1121664" y="1237488"/>
                  </a:lnTo>
                  <a:lnTo>
                    <a:pt x="1121664" y="123444"/>
                  </a:lnTo>
                  <a:close/>
                </a:path>
                <a:path w="8834755" h="1237614">
                  <a:moveTo>
                    <a:pt x="1309116" y="0"/>
                  </a:moveTo>
                  <a:lnTo>
                    <a:pt x="1353311" y="0"/>
                  </a:lnTo>
                  <a:lnTo>
                    <a:pt x="1353311" y="1237488"/>
                  </a:lnTo>
                  <a:lnTo>
                    <a:pt x="1309116" y="1237488"/>
                  </a:lnTo>
                  <a:lnTo>
                    <a:pt x="1309116" y="0"/>
                  </a:lnTo>
                  <a:close/>
                </a:path>
                <a:path w="8834755" h="1237614">
                  <a:moveTo>
                    <a:pt x="1495044" y="525780"/>
                  </a:moveTo>
                  <a:lnTo>
                    <a:pt x="1540763" y="525780"/>
                  </a:lnTo>
                  <a:lnTo>
                    <a:pt x="1540763" y="1237488"/>
                  </a:lnTo>
                  <a:lnTo>
                    <a:pt x="1495044" y="1237488"/>
                  </a:lnTo>
                  <a:lnTo>
                    <a:pt x="1495044" y="525780"/>
                  </a:lnTo>
                  <a:close/>
                </a:path>
                <a:path w="8834755" h="1237614">
                  <a:moveTo>
                    <a:pt x="1682495" y="618744"/>
                  </a:moveTo>
                  <a:lnTo>
                    <a:pt x="1728216" y="618744"/>
                  </a:lnTo>
                  <a:lnTo>
                    <a:pt x="1728216" y="1237488"/>
                  </a:lnTo>
                  <a:lnTo>
                    <a:pt x="1682495" y="1237488"/>
                  </a:lnTo>
                  <a:lnTo>
                    <a:pt x="1682495" y="618744"/>
                  </a:lnTo>
                  <a:close/>
                </a:path>
                <a:path w="8834755" h="1237614">
                  <a:moveTo>
                    <a:pt x="1869947" y="618744"/>
                  </a:moveTo>
                  <a:lnTo>
                    <a:pt x="1914144" y="618744"/>
                  </a:lnTo>
                  <a:lnTo>
                    <a:pt x="1914144" y="1237488"/>
                  </a:lnTo>
                  <a:lnTo>
                    <a:pt x="1869947" y="1237488"/>
                  </a:lnTo>
                  <a:lnTo>
                    <a:pt x="1869947" y="618744"/>
                  </a:lnTo>
                  <a:close/>
                </a:path>
                <a:path w="8834755" h="1237614">
                  <a:moveTo>
                    <a:pt x="2057399" y="62484"/>
                  </a:moveTo>
                  <a:lnTo>
                    <a:pt x="2101596" y="62484"/>
                  </a:lnTo>
                  <a:lnTo>
                    <a:pt x="2101596" y="1237488"/>
                  </a:lnTo>
                  <a:lnTo>
                    <a:pt x="2057399" y="1237488"/>
                  </a:lnTo>
                  <a:lnTo>
                    <a:pt x="2057399" y="62484"/>
                  </a:lnTo>
                  <a:close/>
                </a:path>
                <a:path w="8834755" h="1237614">
                  <a:moveTo>
                    <a:pt x="2243328" y="339852"/>
                  </a:moveTo>
                  <a:lnTo>
                    <a:pt x="2289047" y="339852"/>
                  </a:lnTo>
                  <a:lnTo>
                    <a:pt x="2289047" y="1237488"/>
                  </a:lnTo>
                  <a:lnTo>
                    <a:pt x="2243328" y="1237488"/>
                  </a:lnTo>
                  <a:lnTo>
                    <a:pt x="2243328" y="339852"/>
                  </a:lnTo>
                  <a:close/>
                </a:path>
                <a:path w="8834755" h="1237614">
                  <a:moveTo>
                    <a:pt x="2430780" y="62484"/>
                  </a:moveTo>
                  <a:lnTo>
                    <a:pt x="2476499" y="62484"/>
                  </a:lnTo>
                  <a:lnTo>
                    <a:pt x="2476499" y="1237488"/>
                  </a:lnTo>
                  <a:lnTo>
                    <a:pt x="2430780" y="1237488"/>
                  </a:lnTo>
                  <a:lnTo>
                    <a:pt x="2430780" y="62484"/>
                  </a:lnTo>
                  <a:close/>
                </a:path>
                <a:path w="8834755" h="1237614">
                  <a:moveTo>
                    <a:pt x="2618232" y="618744"/>
                  </a:moveTo>
                  <a:lnTo>
                    <a:pt x="2662428" y="618744"/>
                  </a:lnTo>
                  <a:lnTo>
                    <a:pt x="2662428" y="1237488"/>
                  </a:lnTo>
                  <a:lnTo>
                    <a:pt x="2618232" y="1237488"/>
                  </a:lnTo>
                  <a:lnTo>
                    <a:pt x="2618232" y="618744"/>
                  </a:lnTo>
                  <a:close/>
                </a:path>
                <a:path w="8834755" h="1237614">
                  <a:moveTo>
                    <a:pt x="2804160" y="32004"/>
                  </a:moveTo>
                  <a:lnTo>
                    <a:pt x="2849880" y="32004"/>
                  </a:lnTo>
                  <a:lnTo>
                    <a:pt x="2849880" y="1237488"/>
                  </a:lnTo>
                  <a:lnTo>
                    <a:pt x="2804160" y="1237488"/>
                  </a:lnTo>
                  <a:lnTo>
                    <a:pt x="2804160" y="32004"/>
                  </a:lnTo>
                  <a:close/>
                </a:path>
                <a:path w="8834755" h="1237614">
                  <a:moveTo>
                    <a:pt x="2991611" y="464820"/>
                  </a:moveTo>
                  <a:lnTo>
                    <a:pt x="3037332" y="464820"/>
                  </a:lnTo>
                  <a:lnTo>
                    <a:pt x="3037332" y="1237488"/>
                  </a:lnTo>
                  <a:lnTo>
                    <a:pt x="2991611" y="1237488"/>
                  </a:lnTo>
                  <a:lnTo>
                    <a:pt x="2991611" y="464820"/>
                  </a:lnTo>
                  <a:close/>
                </a:path>
                <a:path w="8834755" h="1237614">
                  <a:moveTo>
                    <a:pt x="3179063" y="588264"/>
                  </a:moveTo>
                  <a:lnTo>
                    <a:pt x="3223260" y="588264"/>
                  </a:lnTo>
                  <a:lnTo>
                    <a:pt x="3223260" y="1237488"/>
                  </a:lnTo>
                  <a:lnTo>
                    <a:pt x="3179063" y="1237488"/>
                  </a:lnTo>
                  <a:lnTo>
                    <a:pt x="3179063" y="588264"/>
                  </a:lnTo>
                  <a:close/>
                </a:path>
                <a:path w="8834755" h="1237614">
                  <a:moveTo>
                    <a:pt x="3366516" y="525780"/>
                  </a:moveTo>
                  <a:lnTo>
                    <a:pt x="3410711" y="525780"/>
                  </a:lnTo>
                  <a:lnTo>
                    <a:pt x="3410711" y="1237488"/>
                  </a:lnTo>
                  <a:lnTo>
                    <a:pt x="3366516" y="1237488"/>
                  </a:lnTo>
                  <a:lnTo>
                    <a:pt x="3366516" y="525780"/>
                  </a:lnTo>
                  <a:close/>
                </a:path>
                <a:path w="8834755" h="1237614">
                  <a:moveTo>
                    <a:pt x="3552444" y="0"/>
                  </a:moveTo>
                  <a:lnTo>
                    <a:pt x="3598163" y="0"/>
                  </a:lnTo>
                  <a:lnTo>
                    <a:pt x="3598163" y="1237488"/>
                  </a:lnTo>
                  <a:lnTo>
                    <a:pt x="3552444" y="1237488"/>
                  </a:lnTo>
                  <a:lnTo>
                    <a:pt x="3552444" y="0"/>
                  </a:lnTo>
                  <a:close/>
                </a:path>
                <a:path w="8834755" h="1237614">
                  <a:moveTo>
                    <a:pt x="3739896" y="123444"/>
                  </a:moveTo>
                  <a:lnTo>
                    <a:pt x="3785616" y="123444"/>
                  </a:lnTo>
                  <a:lnTo>
                    <a:pt x="3785616" y="1237488"/>
                  </a:lnTo>
                  <a:lnTo>
                    <a:pt x="3739896" y="1237488"/>
                  </a:lnTo>
                  <a:lnTo>
                    <a:pt x="3739896" y="123444"/>
                  </a:lnTo>
                  <a:close/>
                </a:path>
                <a:path w="8834755" h="1237614">
                  <a:moveTo>
                    <a:pt x="3927348" y="371856"/>
                  </a:moveTo>
                  <a:lnTo>
                    <a:pt x="3971544" y="371856"/>
                  </a:lnTo>
                  <a:lnTo>
                    <a:pt x="3971544" y="1237488"/>
                  </a:lnTo>
                  <a:lnTo>
                    <a:pt x="3927348" y="1237488"/>
                  </a:lnTo>
                  <a:lnTo>
                    <a:pt x="3927348" y="371856"/>
                  </a:lnTo>
                  <a:close/>
                </a:path>
                <a:path w="8834755" h="1237614">
                  <a:moveTo>
                    <a:pt x="4114800" y="649224"/>
                  </a:moveTo>
                  <a:lnTo>
                    <a:pt x="4158996" y="649224"/>
                  </a:lnTo>
                  <a:lnTo>
                    <a:pt x="4158996" y="1237488"/>
                  </a:lnTo>
                  <a:lnTo>
                    <a:pt x="4114800" y="1237488"/>
                  </a:lnTo>
                  <a:lnTo>
                    <a:pt x="4114800" y="649224"/>
                  </a:lnTo>
                  <a:close/>
                </a:path>
                <a:path w="8834755" h="1237614">
                  <a:moveTo>
                    <a:pt x="4300728" y="618744"/>
                  </a:moveTo>
                  <a:lnTo>
                    <a:pt x="4346448" y="618744"/>
                  </a:lnTo>
                  <a:lnTo>
                    <a:pt x="4346448" y="1237488"/>
                  </a:lnTo>
                  <a:lnTo>
                    <a:pt x="4300728" y="1237488"/>
                  </a:lnTo>
                  <a:lnTo>
                    <a:pt x="4300728" y="618744"/>
                  </a:lnTo>
                  <a:close/>
                </a:path>
                <a:path w="8834755" h="1237614">
                  <a:moveTo>
                    <a:pt x="4488180" y="618744"/>
                  </a:moveTo>
                  <a:lnTo>
                    <a:pt x="4533900" y="618744"/>
                  </a:lnTo>
                  <a:lnTo>
                    <a:pt x="4533900" y="1237488"/>
                  </a:lnTo>
                  <a:lnTo>
                    <a:pt x="4488180" y="1237488"/>
                  </a:lnTo>
                  <a:lnTo>
                    <a:pt x="4488180" y="618744"/>
                  </a:lnTo>
                  <a:close/>
                </a:path>
                <a:path w="8834755" h="1237614">
                  <a:moveTo>
                    <a:pt x="4675632" y="62484"/>
                  </a:moveTo>
                  <a:lnTo>
                    <a:pt x="4719828" y="62484"/>
                  </a:lnTo>
                  <a:lnTo>
                    <a:pt x="4719828" y="1237488"/>
                  </a:lnTo>
                  <a:lnTo>
                    <a:pt x="4675632" y="1237488"/>
                  </a:lnTo>
                  <a:lnTo>
                    <a:pt x="4675632" y="62484"/>
                  </a:lnTo>
                  <a:close/>
                </a:path>
                <a:path w="8834755" h="1237614">
                  <a:moveTo>
                    <a:pt x="4861560" y="339852"/>
                  </a:moveTo>
                  <a:lnTo>
                    <a:pt x="4907280" y="339852"/>
                  </a:lnTo>
                  <a:lnTo>
                    <a:pt x="4907280" y="1237488"/>
                  </a:lnTo>
                  <a:lnTo>
                    <a:pt x="4861560" y="1237488"/>
                  </a:lnTo>
                  <a:lnTo>
                    <a:pt x="4861560" y="339852"/>
                  </a:lnTo>
                  <a:close/>
                </a:path>
                <a:path w="8834755" h="1237614">
                  <a:moveTo>
                    <a:pt x="5049012" y="62484"/>
                  </a:moveTo>
                  <a:lnTo>
                    <a:pt x="5094732" y="62484"/>
                  </a:lnTo>
                  <a:lnTo>
                    <a:pt x="5094732" y="1237488"/>
                  </a:lnTo>
                  <a:lnTo>
                    <a:pt x="5049012" y="1237488"/>
                  </a:lnTo>
                  <a:lnTo>
                    <a:pt x="5049012" y="62484"/>
                  </a:lnTo>
                  <a:close/>
                </a:path>
                <a:path w="8834755" h="1237614">
                  <a:moveTo>
                    <a:pt x="5236464" y="618744"/>
                  </a:moveTo>
                  <a:lnTo>
                    <a:pt x="5280660" y="618744"/>
                  </a:lnTo>
                  <a:lnTo>
                    <a:pt x="5280660" y="1237488"/>
                  </a:lnTo>
                  <a:lnTo>
                    <a:pt x="5236464" y="1237488"/>
                  </a:lnTo>
                  <a:lnTo>
                    <a:pt x="5236464" y="618744"/>
                  </a:lnTo>
                  <a:close/>
                </a:path>
                <a:path w="8834755" h="1237614">
                  <a:moveTo>
                    <a:pt x="5423916" y="32004"/>
                  </a:moveTo>
                  <a:lnTo>
                    <a:pt x="5468112" y="32004"/>
                  </a:lnTo>
                  <a:lnTo>
                    <a:pt x="5468112" y="1237488"/>
                  </a:lnTo>
                  <a:lnTo>
                    <a:pt x="5423916" y="1237488"/>
                  </a:lnTo>
                  <a:lnTo>
                    <a:pt x="5423916" y="32004"/>
                  </a:lnTo>
                  <a:close/>
                </a:path>
                <a:path w="8834755" h="1237614">
                  <a:moveTo>
                    <a:pt x="5609844" y="711708"/>
                  </a:moveTo>
                  <a:lnTo>
                    <a:pt x="5655564" y="711708"/>
                  </a:lnTo>
                  <a:lnTo>
                    <a:pt x="5655564" y="1237488"/>
                  </a:lnTo>
                  <a:lnTo>
                    <a:pt x="5609844" y="1237488"/>
                  </a:lnTo>
                  <a:lnTo>
                    <a:pt x="5609844" y="711708"/>
                  </a:lnTo>
                  <a:close/>
                </a:path>
                <a:path w="8834755" h="1237614">
                  <a:moveTo>
                    <a:pt x="5797296" y="588264"/>
                  </a:moveTo>
                  <a:lnTo>
                    <a:pt x="5843016" y="588264"/>
                  </a:lnTo>
                  <a:lnTo>
                    <a:pt x="5843016" y="1237488"/>
                  </a:lnTo>
                  <a:lnTo>
                    <a:pt x="5797296" y="1237488"/>
                  </a:lnTo>
                  <a:lnTo>
                    <a:pt x="5797296" y="588264"/>
                  </a:lnTo>
                  <a:close/>
                </a:path>
                <a:path w="8834755" h="1237614">
                  <a:moveTo>
                    <a:pt x="5984748" y="681228"/>
                  </a:moveTo>
                  <a:lnTo>
                    <a:pt x="6028944" y="681228"/>
                  </a:lnTo>
                  <a:lnTo>
                    <a:pt x="6028944" y="1237488"/>
                  </a:lnTo>
                  <a:lnTo>
                    <a:pt x="5984748" y="1237488"/>
                  </a:lnTo>
                  <a:lnTo>
                    <a:pt x="5984748" y="681228"/>
                  </a:lnTo>
                  <a:close/>
                </a:path>
                <a:path w="8834755" h="1237614">
                  <a:moveTo>
                    <a:pt x="6170676" y="618744"/>
                  </a:moveTo>
                  <a:lnTo>
                    <a:pt x="6216396" y="618744"/>
                  </a:lnTo>
                  <a:lnTo>
                    <a:pt x="6216396" y="1237488"/>
                  </a:lnTo>
                  <a:lnTo>
                    <a:pt x="6170676" y="1237488"/>
                  </a:lnTo>
                  <a:lnTo>
                    <a:pt x="6170676" y="618744"/>
                  </a:lnTo>
                  <a:close/>
                </a:path>
                <a:path w="8834755" h="1237614">
                  <a:moveTo>
                    <a:pt x="6358128" y="62484"/>
                  </a:moveTo>
                  <a:lnTo>
                    <a:pt x="6403848" y="62484"/>
                  </a:lnTo>
                  <a:lnTo>
                    <a:pt x="6403848" y="1237488"/>
                  </a:lnTo>
                  <a:lnTo>
                    <a:pt x="6358128" y="1237488"/>
                  </a:lnTo>
                  <a:lnTo>
                    <a:pt x="6358128" y="62484"/>
                  </a:lnTo>
                  <a:close/>
                </a:path>
                <a:path w="8834755" h="1237614">
                  <a:moveTo>
                    <a:pt x="6545580" y="464820"/>
                  </a:moveTo>
                  <a:lnTo>
                    <a:pt x="6589776" y="464820"/>
                  </a:lnTo>
                  <a:lnTo>
                    <a:pt x="6589776" y="1237488"/>
                  </a:lnTo>
                  <a:lnTo>
                    <a:pt x="6545580" y="1237488"/>
                  </a:lnTo>
                  <a:lnTo>
                    <a:pt x="6545580" y="464820"/>
                  </a:lnTo>
                  <a:close/>
                </a:path>
                <a:path w="8834755" h="1237614">
                  <a:moveTo>
                    <a:pt x="6733032" y="32004"/>
                  </a:moveTo>
                  <a:lnTo>
                    <a:pt x="6777228" y="32004"/>
                  </a:lnTo>
                  <a:lnTo>
                    <a:pt x="6777228" y="1237488"/>
                  </a:lnTo>
                  <a:lnTo>
                    <a:pt x="6733032" y="1237488"/>
                  </a:lnTo>
                  <a:lnTo>
                    <a:pt x="6733032" y="32004"/>
                  </a:lnTo>
                  <a:close/>
                </a:path>
                <a:path w="8834755" h="1237614">
                  <a:moveTo>
                    <a:pt x="6918960" y="618744"/>
                  </a:moveTo>
                  <a:lnTo>
                    <a:pt x="6964680" y="618744"/>
                  </a:lnTo>
                  <a:lnTo>
                    <a:pt x="6964680" y="1237488"/>
                  </a:lnTo>
                  <a:lnTo>
                    <a:pt x="6918960" y="1237488"/>
                  </a:lnTo>
                  <a:lnTo>
                    <a:pt x="6918960" y="618744"/>
                  </a:lnTo>
                  <a:close/>
                </a:path>
                <a:path w="8834755" h="1237614">
                  <a:moveTo>
                    <a:pt x="7106412" y="62484"/>
                  </a:moveTo>
                  <a:lnTo>
                    <a:pt x="7152132" y="62484"/>
                  </a:lnTo>
                  <a:lnTo>
                    <a:pt x="7152132" y="1237488"/>
                  </a:lnTo>
                  <a:lnTo>
                    <a:pt x="7106412" y="1237488"/>
                  </a:lnTo>
                  <a:lnTo>
                    <a:pt x="7106412" y="62484"/>
                  </a:lnTo>
                  <a:close/>
                </a:path>
                <a:path w="8834755" h="1237614">
                  <a:moveTo>
                    <a:pt x="7293864" y="339852"/>
                  </a:moveTo>
                  <a:lnTo>
                    <a:pt x="7338060" y="339852"/>
                  </a:lnTo>
                  <a:lnTo>
                    <a:pt x="7338060" y="1237488"/>
                  </a:lnTo>
                  <a:lnTo>
                    <a:pt x="7293864" y="1237488"/>
                  </a:lnTo>
                  <a:lnTo>
                    <a:pt x="7293864" y="339852"/>
                  </a:lnTo>
                  <a:close/>
                </a:path>
                <a:path w="8834755" h="1237614">
                  <a:moveTo>
                    <a:pt x="7481316" y="62484"/>
                  </a:moveTo>
                  <a:lnTo>
                    <a:pt x="7525512" y="62484"/>
                  </a:lnTo>
                  <a:lnTo>
                    <a:pt x="7525512" y="1237488"/>
                  </a:lnTo>
                  <a:lnTo>
                    <a:pt x="7481316" y="1237488"/>
                  </a:lnTo>
                  <a:lnTo>
                    <a:pt x="7481316" y="62484"/>
                  </a:lnTo>
                  <a:close/>
                </a:path>
                <a:path w="8834755" h="1237614">
                  <a:moveTo>
                    <a:pt x="7667244" y="618744"/>
                  </a:moveTo>
                  <a:lnTo>
                    <a:pt x="7712964" y="618744"/>
                  </a:lnTo>
                  <a:lnTo>
                    <a:pt x="7712964" y="1237488"/>
                  </a:lnTo>
                  <a:lnTo>
                    <a:pt x="7667244" y="1237488"/>
                  </a:lnTo>
                  <a:lnTo>
                    <a:pt x="7667244" y="618744"/>
                  </a:lnTo>
                  <a:close/>
                </a:path>
                <a:path w="8834755" h="1237614">
                  <a:moveTo>
                    <a:pt x="7854696" y="0"/>
                  </a:moveTo>
                  <a:lnTo>
                    <a:pt x="7900416" y="0"/>
                  </a:lnTo>
                  <a:lnTo>
                    <a:pt x="7900416" y="1237488"/>
                  </a:lnTo>
                  <a:lnTo>
                    <a:pt x="7854696" y="1237488"/>
                  </a:lnTo>
                  <a:lnTo>
                    <a:pt x="7854696" y="0"/>
                  </a:lnTo>
                  <a:close/>
                </a:path>
                <a:path w="8834755" h="1237614">
                  <a:moveTo>
                    <a:pt x="8042148" y="123444"/>
                  </a:moveTo>
                  <a:lnTo>
                    <a:pt x="8086344" y="123444"/>
                  </a:lnTo>
                  <a:lnTo>
                    <a:pt x="8086344" y="1237488"/>
                  </a:lnTo>
                  <a:lnTo>
                    <a:pt x="8042148" y="1237488"/>
                  </a:lnTo>
                  <a:lnTo>
                    <a:pt x="8042148" y="123444"/>
                  </a:lnTo>
                  <a:close/>
                </a:path>
                <a:path w="8834755" h="1237614">
                  <a:moveTo>
                    <a:pt x="8228076" y="649224"/>
                  </a:moveTo>
                  <a:lnTo>
                    <a:pt x="8273796" y="649224"/>
                  </a:lnTo>
                  <a:lnTo>
                    <a:pt x="8273796" y="1237488"/>
                  </a:lnTo>
                  <a:lnTo>
                    <a:pt x="8228076" y="1237488"/>
                  </a:lnTo>
                  <a:lnTo>
                    <a:pt x="8228076" y="649224"/>
                  </a:lnTo>
                  <a:close/>
                </a:path>
                <a:path w="8834755" h="1237614">
                  <a:moveTo>
                    <a:pt x="8415528" y="371856"/>
                  </a:moveTo>
                  <a:lnTo>
                    <a:pt x="8461248" y="371856"/>
                  </a:lnTo>
                  <a:lnTo>
                    <a:pt x="8461248" y="1237488"/>
                  </a:lnTo>
                  <a:lnTo>
                    <a:pt x="8415528" y="1237488"/>
                  </a:lnTo>
                  <a:lnTo>
                    <a:pt x="8415528" y="371856"/>
                  </a:lnTo>
                  <a:close/>
                </a:path>
                <a:path w="8834755" h="1237614">
                  <a:moveTo>
                    <a:pt x="8602980" y="588264"/>
                  </a:moveTo>
                  <a:lnTo>
                    <a:pt x="8647176" y="588264"/>
                  </a:lnTo>
                  <a:lnTo>
                    <a:pt x="8647176" y="1237488"/>
                  </a:lnTo>
                  <a:lnTo>
                    <a:pt x="8602980" y="1237488"/>
                  </a:lnTo>
                  <a:lnTo>
                    <a:pt x="8602980" y="588264"/>
                  </a:lnTo>
                  <a:close/>
                </a:path>
                <a:path w="8834755" h="1237614">
                  <a:moveTo>
                    <a:pt x="8790432" y="464820"/>
                  </a:moveTo>
                  <a:lnTo>
                    <a:pt x="8834628" y="464820"/>
                  </a:lnTo>
                  <a:lnTo>
                    <a:pt x="8834628" y="1237488"/>
                  </a:lnTo>
                  <a:lnTo>
                    <a:pt x="8790432" y="1237488"/>
                  </a:lnTo>
                  <a:lnTo>
                    <a:pt x="8790432" y="464820"/>
                  </a:lnTo>
                  <a:close/>
                </a:path>
              </a:pathLst>
            </a:custGeom>
            <a:ln w="9525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209926" y="3668395"/>
            <a:ext cx="214629" cy="2870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781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5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31%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361057" y="296087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548254" y="3115436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51%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765996" y="2735516"/>
            <a:ext cx="2133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R="12065">
              <a:lnSpc>
                <a:spcPct val="100000"/>
              </a:lnSpc>
              <a:spcBef>
                <a:spcPts val="350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58%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953448" y="3044888"/>
            <a:ext cx="224154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5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49%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109341" y="2651505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66%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296158" y="252780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70%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483355" y="305358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53%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701732" y="3044888"/>
            <a:ext cx="186055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r>
              <a:rPr sz="900" spc="-85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87787" y="3044888"/>
            <a:ext cx="225425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262564" y="2735516"/>
            <a:ext cx="224154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5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057141" y="2589657"/>
            <a:ext cx="598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74015" algn="l"/>
              </a:tabLst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	</a:t>
            </a: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635944" y="3044888"/>
            <a:ext cx="2260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805426" y="2558922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69%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979923" y="2991739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55%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141340" y="3053588"/>
            <a:ext cx="4876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37" baseline="-30864" dirty="0">
                <a:solidFill>
                  <a:srgbClr val="BEBEBE"/>
                </a:solidFill>
                <a:latin typeface="Cambria"/>
                <a:cs typeface="Cambria"/>
              </a:rPr>
              <a:t>51%</a:t>
            </a: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53%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541009" y="252780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70%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727953" y="2651505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66%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915025" y="289902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32512" y="3044888"/>
            <a:ext cx="1879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85" dirty="0">
                <a:solidFill>
                  <a:srgbClr val="BEBEBE"/>
                </a:solidFill>
                <a:latin typeface="Cambria"/>
                <a:cs typeface="Cambria"/>
              </a:rPr>
              <a:t>49%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289294" y="3146297"/>
            <a:ext cx="4362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BEBEBE"/>
                </a:solidFill>
                <a:latin typeface="Cambria"/>
                <a:cs typeface="Cambria"/>
              </a:rPr>
              <a:t>50%50%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880796" y="2735516"/>
            <a:ext cx="2260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5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676008" y="2589657"/>
            <a:ext cx="598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73380" algn="l"/>
              </a:tabLst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	</a:t>
            </a: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254176" y="3044888"/>
            <a:ext cx="2260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424293" y="2558922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69%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629080" y="3044888"/>
            <a:ext cx="224154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595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ts val="805"/>
              </a:lnSpc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47%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798307" y="3115436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51%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002460" y="3044888"/>
            <a:ext cx="1879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0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85" dirty="0">
                <a:solidFill>
                  <a:srgbClr val="BEBEBE"/>
                </a:solidFill>
                <a:latin typeface="Cambria"/>
                <a:cs typeface="Cambria"/>
              </a:rPr>
              <a:t>48%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189912" y="3044888"/>
            <a:ext cx="2260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359393" y="2589657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533892" y="2991739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55%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733790" y="2558922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69%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938196" y="3044888"/>
            <a:ext cx="2260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9311576" y="2735516"/>
            <a:ext cx="2260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5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107678" y="2589657"/>
            <a:ext cx="598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74015" algn="l"/>
              </a:tabLst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	</a:t>
            </a: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686480" y="3044888"/>
            <a:ext cx="224154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9843261" y="252780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70%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0030459" y="2651505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66%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0247312" y="3044888"/>
            <a:ext cx="226060" cy="309880"/>
          </a:xfrm>
          <a:prstGeom prst="rect">
            <a:avLst/>
          </a:prstGeom>
          <a:solidFill>
            <a:srgbClr val="404040"/>
          </a:solidFill>
          <a:ln w="9398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5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49%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434828" y="2735516"/>
            <a:ext cx="224154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350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0604245" y="3115436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51%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778490" y="2991739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55%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676780" y="3885057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30%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676780" y="3575684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40%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676780" y="3266694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676780" y="2957321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60%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676780" y="2651505"/>
            <a:ext cx="546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aseline="3086" dirty="0">
                <a:solidFill>
                  <a:srgbClr val="BEBEBE"/>
                </a:solidFill>
                <a:latin typeface="Cambria"/>
                <a:cs typeface="Cambria"/>
              </a:rPr>
              <a:t>70%</a:t>
            </a:r>
            <a:r>
              <a:rPr sz="1350" spc="644" baseline="3086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900" spc="-35" dirty="0">
                <a:solidFill>
                  <a:srgbClr val="BEBEBE"/>
                </a:solidFill>
                <a:latin typeface="Cambria"/>
                <a:cs typeface="Cambria"/>
              </a:rPr>
              <a:t>66%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613153" y="1720088"/>
            <a:ext cx="311150" cy="78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100%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900">
              <a:latin typeface="Cambria"/>
              <a:cs typeface="Cambria"/>
            </a:endParaRPr>
          </a:p>
          <a:p>
            <a:pPr marL="76200">
              <a:lnSpc>
                <a:spcPct val="100000"/>
              </a:lnSpc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90%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900">
              <a:latin typeface="Cambria"/>
              <a:cs typeface="Cambria"/>
            </a:endParaRPr>
          </a:p>
          <a:p>
            <a:pPr marL="76200">
              <a:lnSpc>
                <a:spcPct val="100000"/>
              </a:lnSpc>
            </a:pPr>
            <a:r>
              <a:rPr sz="900" spc="-25" dirty="0">
                <a:solidFill>
                  <a:srgbClr val="BEBEBE"/>
                </a:solidFill>
                <a:latin typeface="Cambria"/>
                <a:cs typeface="Cambria"/>
              </a:rPr>
              <a:t>80%</a:t>
            </a:r>
            <a:endParaRPr sz="900">
              <a:latin typeface="Cambria"/>
              <a:cs typeface="Cambria"/>
            </a:endParaRPr>
          </a:p>
        </p:txBody>
      </p:sp>
      <p:pic>
        <p:nvPicPr>
          <p:cNvPr id="112" name="object 1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64620" y="4071873"/>
            <a:ext cx="9763475" cy="1913331"/>
          </a:xfrm>
          <a:prstGeom prst="rect">
            <a:avLst/>
          </a:prstGeom>
        </p:spPr>
      </p:pic>
      <p:sp>
        <p:nvSpPr>
          <p:cNvPr id="113" name="object 113"/>
          <p:cNvSpPr txBox="1"/>
          <p:nvPr/>
        </p:nvSpPr>
        <p:spPr>
          <a:xfrm>
            <a:off x="5733288" y="5999988"/>
            <a:ext cx="1079500" cy="2057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778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40"/>
              </a:spcBef>
            </a:pPr>
            <a:r>
              <a:rPr sz="1100" b="1" dirty="0">
                <a:latin typeface="Cambria"/>
                <a:cs typeface="Cambria"/>
              </a:rPr>
              <a:t>Feature</a:t>
            </a:r>
            <a:r>
              <a:rPr sz="1100" b="1" spc="120" dirty="0">
                <a:latin typeface="Cambria"/>
                <a:cs typeface="Cambria"/>
              </a:rPr>
              <a:t> </a:t>
            </a:r>
            <a:r>
              <a:rPr sz="1100" b="1" spc="-10" dirty="0">
                <a:latin typeface="Cambria"/>
                <a:cs typeface="Cambria"/>
              </a:rPr>
              <a:t>Names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828415" y="1420749"/>
            <a:ext cx="45269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D9D9D9"/>
                </a:solidFill>
                <a:latin typeface="Cambria"/>
                <a:cs typeface="Cambria"/>
              </a:rPr>
              <a:t>Representation</a:t>
            </a:r>
            <a:r>
              <a:rPr sz="1400" b="1" spc="2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dirty="0">
                <a:solidFill>
                  <a:srgbClr val="D9D9D9"/>
                </a:solidFill>
                <a:latin typeface="Cambria"/>
                <a:cs typeface="Cambria"/>
              </a:rPr>
              <a:t>of</a:t>
            </a:r>
            <a:r>
              <a:rPr sz="1400" b="1" spc="6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dirty="0">
                <a:solidFill>
                  <a:srgbClr val="D9D9D9"/>
                </a:solidFill>
                <a:latin typeface="Cambria"/>
                <a:cs typeface="Cambria"/>
              </a:rPr>
              <a:t>features</a:t>
            </a:r>
            <a:r>
              <a:rPr sz="1400" b="1" spc="3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dirty="0">
                <a:solidFill>
                  <a:srgbClr val="D9D9D9"/>
                </a:solidFill>
                <a:latin typeface="Cambria"/>
                <a:cs typeface="Cambria"/>
              </a:rPr>
              <a:t>having</a:t>
            </a:r>
            <a:r>
              <a:rPr sz="1400" b="1" spc="3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spc="-50" dirty="0">
                <a:solidFill>
                  <a:srgbClr val="D9D9D9"/>
                </a:solidFill>
                <a:latin typeface="Cambria"/>
                <a:cs typeface="Cambria"/>
              </a:rPr>
              <a:t>&gt;30%</a:t>
            </a:r>
            <a:r>
              <a:rPr sz="1400" b="1" spc="4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spc="175" dirty="0">
                <a:solidFill>
                  <a:srgbClr val="D9D9D9"/>
                </a:solidFill>
                <a:latin typeface="Cambria"/>
                <a:cs typeface="Cambria"/>
              </a:rPr>
              <a:t>NULL</a:t>
            </a:r>
            <a:r>
              <a:rPr sz="1400" b="1" spc="1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spc="-10" dirty="0">
                <a:solidFill>
                  <a:srgbClr val="D9D9D9"/>
                </a:solidFill>
                <a:latin typeface="Cambria"/>
                <a:cs typeface="Cambria"/>
              </a:rPr>
              <a:t>values.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054608" y="1341119"/>
            <a:ext cx="10079990" cy="5031105"/>
          </a:xfrm>
          <a:custGeom>
            <a:avLst/>
            <a:gdLst/>
            <a:ahLst/>
            <a:cxnLst/>
            <a:rect l="l" t="t" r="r" b="b"/>
            <a:pathLst>
              <a:path w="10079990" h="5031105">
                <a:moveTo>
                  <a:pt x="0" y="5030724"/>
                </a:moveTo>
                <a:lnTo>
                  <a:pt x="10079736" y="5030724"/>
                </a:lnTo>
                <a:lnTo>
                  <a:pt x="10079736" y="0"/>
                </a:lnTo>
                <a:lnTo>
                  <a:pt x="0" y="0"/>
                </a:lnTo>
                <a:lnTo>
                  <a:pt x="0" y="5030724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10713211" y="6440830"/>
            <a:ext cx="1035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FFFFFF"/>
                </a:solidFill>
                <a:latin typeface="Cambria"/>
                <a:cs typeface="Cambria"/>
              </a:rPr>
              <a:t>9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</TotalTime>
  <Words>2764</Words>
  <Application>Microsoft Office PowerPoint</Application>
  <PresentationFormat>Widescreen</PresentationFormat>
  <Paragraphs>594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MT</vt:lpstr>
      <vt:lpstr>Calibri</vt:lpstr>
      <vt:lpstr>Cambria</vt:lpstr>
      <vt:lpstr>Times New Roman</vt:lpstr>
      <vt:lpstr>Wingdings</vt:lpstr>
      <vt:lpstr>Office Theme</vt:lpstr>
      <vt:lpstr>BANK LOAN CASE STUDY</vt:lpstr>
      <vt:lpstr>Table of Contents</vt:lpstr>
      <vt:lpstr>Project description</vt:lpstr>
      <vt:lpstr>Project Objectives</vt:lpstr>
      <vt:lpstr>Approach</vt:lpstr>
      <vt:lpstr>Methodology &amp; Tech-stack used</vt:lpstr>
      <vt:lpstr>Insights-Data Cleaning</vt:lpstr>
      <vt:lpstr>PowerPoint Presentation</vt:lpstr>
      <vt:lpstr>Insights-Data Cleaning</vt:lpstr>
      <vt:lpstr>Insights-The Outliers</vt:lpstr>
      <vt:lpstr>Insights-The Outliers</vt:lpstr>
      <vt:lpstr>Insights-Data imbalance</vt:lpstr>
      <vt:lpstr>Insights-Univariate and Segmented Analysis</vt:lpstr>
      <vt:lpstr>Insights-Univariate and Segmented Analysis</vt:lpstr>
      <vt:lpstr>Insights-Univariate and Segmented Analysis</vt:lpstr>
      <vt:lpstr>Insights-Univariate and Segmented Analysis</vt:lpstr>
      <vt:lpstr>Insights-Univariate and Segmented Analysis</vt:lpstr>
      <vt:lpstr>Insights-Univariate and Segmented Analysis</vt:lpstr>
      <vt:lpstr>Insights-Univariate and Segmented Analysis</vt:lpstr>
      <vt:lpstr>Insights-The Bivariate Analysis</vt:lpstr>
      <vt:lpstr>Insights-The Bivariate Analysis</vt:lpstr>
      <vt:lpstr>Insights-The correlations</vt:lpstr>
      <vt:lpstr>Insights-The correlations</vt:lpstr>
      <vt:lpstr>Insights-The correlations-Top 10 values</vt:lpstr>
      <vt:lpstr>Key findings</vt:lpstr>
      <vt:lpstr>Conclusions</vt:lpstr>
      <vt:lpstr>Conclusions-Correlations.</vt:lpstr>
      <vt:lpstr>Achievements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Case Study</dc:title>
  <dc:creator>sourav.pattanayak368@gmail.com</dc:creator>
  <cp:lastModifiedBy>Shubham Jaiswal</cp:lastModifiedBy>
  <cp:revision>1</cp:revision>
  <dcterms:created xsi:type="dcterms:W3CDTF">2025-01-06T19:47:47Z</dcterms:created>
  <dcterms:modified xsi:type="dcterms:W3CDTF">2025-01-06T19:49:12Z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2023-08-07T00:00:00Z</vt:filetime>
  </property>
  <property fmtid="{D5CDD505-2E9C-101B-9397-08002B2CF9AE}" pid="3" name="Creator">
    <vt:lpwstr>Impress</vt:lpwstr>
  </property>
  <property fmtid="{D5CDD505-2E9C-101B-9397-08002B2CF9AE}" pid="4" name="LastSaved">
    <vt:filetime>2025-01-06T00:00:00Z</vt:filetime>
  </property>
  <property fmtid="{D5CDD505-2E9C-101B-9397-08002B2CF9AE}" pid="5" name="Producer">
    <vt:lpwstr>ConvertAPI</vt:lpwstr>
  </property>
</Properties>
</file>